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55"/>
  </p:notesMasterIdLst>
  <p:handoutMasterIdLst>
    <p:handoutMasterId r:id="rId56"/>
  </p:handoutMasterIdLst>
  <p:sldIdLst>
    <p:sldId id="257" r:id="rId3"/>
    <p:sldId id="273" r:id="rId4"/>
    <p:sldId id="259" r:id="rId5"/>
    <p:sldId id="320" r:id="rId6"/>
    <p:sldId id="277" r:id="rId7"/>
    <p:sldId id="285" r:id="rId8"/>
    <p:sldId id="279" r:id="rId9"/>
    <p:sldId id="295" r:id="rId10"/>
    <p:sldId id="301" r:id="rId11"/>
    <p:sldId id="296" r:id="rId12"/>
    <p:sldId id="297" r:id="rId13"/>
    <p:sldId id="298" r:id="rId14"/>
    <p:sldId id="299" r:id="rId15"/>
    <p:sldId id="300" r:id="rId16"/>
    <p:sldId id="293" r:id="rId17"/>
    <p:sldId id="281" r:id="rId18"/>
    <p:sldId id="292" r:id="rId19"/>
    <p:sldId id="302" r:id="rId20"/>
    <p:sldId id="303" r:id="rId21"/>
    <p:sldId id="304" r:id="rId22"/>
    <p:sldId id="305" r:id="rId23"/>
    <p:sldId id="289" r:id="rId24"/>
    <p:sldId id="306" r:id="rId25"/>
    <p:sldId id="311" r:id="rId26"/>
    <p:sldId id="313" r:id="rId27"/>
    <p:sldId id="314" r:id="rId28"/>
    <p:sldId id="315" r:id="rId29"/>
    <p:sldId id="316" r:id="rId30"/>
    <p:sldId id="317" r:id="rId31"/>
    <p:sldId id="290" r:id="rId32"/>
    <p:sldId id="318" r:id="rId33"/>
    <p:sldId id="324" r:id="rId34"/>
    <p:sldId id="325" r:id="rId35"/>
    <p:sldId id="319" r:id="rId36"/>
    <p:sldId id="322" r:id="rId37"/>
    <p:sldId id="323" r:id="rId38"/>
    <p:sldId id="332" r:id="rId39"/>
    <p:sldId id="333" r:id="rId40"/>
    <p:sldId id="334" r:id="rId41"/>
    <p:sldId id="321" r:id="rId42"/>
    <p:sldId id="326" r:id="rId43"/>
    <p:sldId id="327" r:id="rId44"/>
    <p:sldId id="328" r:id="rId45"/>
    <p:sldId id="330" r:id="rId46"/>
    <p:sldId id="329" r:id="rId47"/>
    <p:sldId id="309" r:id="rId48"/>
    <p:sldId id="310" r:id="rId49"/>
    <p:sldId id="308" r:id="rId50"/>
    <p:sldId id="262" r:id="rId51"/>
    <p:sldId id="284" r:id="rId52"/>
    <p:sldId id="331" r:id="rId53"/>
    <p:sldId id="335" r:id="rId54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5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580" autoAdjust="0"/>
    <p:restoredTop sz="86410" autoAdjust="0"/>
  </p:normalViewPr>
  <p:slideViewPr>
    <p:cSldViewPr>
      <p:cViewPr varScale="1">
        <p:scale>
          <a:sx n="66" d="100"/>
          <a:sy n="66" d="100"/>
        </p:scale>
        <p:origin x="282" y="78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27564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2838" y="1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handoutMaster" Target="handoutMasters/handout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t>4/1/2016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D8D46A-B586-417D-BFBD-8C8FE0AAF762}" type="datetimeFigureOut">
              <a:rPr lang="en-US"/>
              <a:t>4/1/2016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BA5BD7-F043-4D1B-AA17-CD412FC534DE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983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DCS:  First type of system.</a:t>
            </a:r>
            <a:r>
              <a:rPr lang="en-US" baseline="0" dirty="0"/>
              <a:t>  Introduced in 1975.  DCS and SCADA have blurred as technology has gotten cheaper/more robust</a:t>
            </a:r>
          </a:p>
          <a:p>
            <a:r>
              <a:rPr lang="en-US" baseline="0" dirty="0"/>
              <a:t>PCS:  Like it says, monitors a process or manufacturing cycle</a:t>
            </a:r>
          </a:p>
          <a:p>
            <a:r>
              <a:rPr lang="en-US" baseline="0" dirty="0"/>
              <a:t>EMS:  Used to control or monitor generation or transmission systems</a:t>
            </a:r>
          </a:p>
          <a:p>
            <a:r>
              <a:rPr lang="en-US" baseline="0" dirty="0"/>
              <a:t>BMS:  Used for HVAC, access, elevators, fire, water, automation, </a:t>
            </a:r>
            <a:r>
              <a:rPr lang="en-US" baseline="0" dirty="0" err="1"/>
              <a:t>etc</a:t>
            </a:r>
            <a:endParaRPr lang="en-US" baseline="0" dirty="0"/>
          </a:p>
          <a:p>
            <a:r>
              <a:rPr lang="en-US" baseline="0" dirty="0"/>
              <a:t>SIS:  Safety systems, fire, electrical, valve closure, pressure cutoff, </a:t>
            </a:r>
            <a:r>
              <a:rPr lang="en-US" baseline="0" dirty="0" err="1"/>
              <a:t>etc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7224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Can be multiple</a:t>
            </a:r>
            <a:r>
              <a:rPr lang="en-US" baseline="0" dirty="0"/>
              <a:t> vendor</a:t>
            </a:r>
          </a:p>
          <a:p>
            <a:r>
              <a:rPr lang="en-US" baseline="0" dirty="0"/>
              <a:t>Changed to reflect business/security trends</a:t>
            </a:r>
          </a:p>
          <a:p>
            <a:r>
              <a:rPr lang="en-US" baseline="0" dirty="0"/>
              <a:t>Generally interoperable and off-the-shelf</a:t>
            </a:r>
          </a:p>
          <a:p>
            <a:r>
              <a:rPr lang="en-US" baseline="0" dirty="0"/>
              <a:t>Typical operating environment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5187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Typically one vendor</a:t>
            </a:r>
          </a:p>
          <a:p>
            <a:r>
              <a:rPr lang="en-US" baseline="0" dirty="0"/>
              <a:t>Part of an overarching plan, not easily swapped</a:t>
            </a:r>
          </a:p>
          <a:p>
            <a:r>
              <a:rPr lang="en-US" baseline="0" dirty="0"/>
              <a:t>Historically, not interoperable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8057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Typically one vendor</a:t>
            </a:r>
          </a:p>
          <a:p>
            <a:r>
              <a:rPr lang="en-US" baseline="0" dirty="0"/>
              <a:t>Part of an overarching plan, not easily swapped</a:t>
            </a:r>
          </a:p>
          <a:p>
            <a:r>
              <a:rPr lang="en-US" baseline="0" dirty="0"/>
              <a:t>Historically, not interoperable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0770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Typically one vendor</a:t>
            </a:r>
          </a:p>
          <a:p>
            <a:r>
              <a:rPr lang="en-US" baseline="0" dirty="0"/>
              <a:t>Part of an overarching plan, not easily swapped</a:t>
            </a:r>
          </a:p>
          <a:p>
            <a:r>
              <a:rPr lang="en-US" baseline="0" dirty="0"/>
              <a:t>Historically, not interoperable</a:t>
            </a:r>
          </a:p>
          <a:p>
            <a:r>
              <a:rPr lang="en-US" baseline="0" dirty="0"/>
              <a:t>DPR/IED tend to be safety equipment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7967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Can be multiple</a:t>
            </a:r>
            <a:r>
              <a:rPr lang="en-US" baseline="0" dirty="0"/>
              <a:t> vendor</a:t>
            </a:r>
          </a:p>
          <a:p>
            <a:r>
              <a:rPr lang="en-US" baseline="0" dirty="0"/>
              <a:t>Changed to reflect business/security trends</a:t>
            </a:r>
          </a:p>
          <a:p>
            <a:r>
              <a:rPr lang="en-US" baseline="0" dirty="0"/>
              <a:t>Generally interoperable and off-the-shelf</a:t>
            </a:r>
          </a:p>
          <a:p>
            <a:r>
              <a:rPr lang="en-US" baseline="0" dirty="0"/>
              <a:t>Typical operating environment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6896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Can be multiple</a:t>
            </a:r>
            <a:r>
              <a:rPr lang="en-US" baseline="0" dirty="0"/>
              <a:t> vendor</a:t>
            </a:r>
          </a:p>
          <a:p>
            <a:r>
              <a:rPr lang="en-US" baseline="0" dirty="0"/>
              <a:t>Changed to reflect business/security trends</a:t>
            </a:r>
          </a:p>
          <a:p>
            <a:r>
              <a:rPr lang="en-US" baseline="0" dirty="0"/>
              <a:t>Generally interoperable and off-the-shelf</a:t>
            </a:r>
          </a:p>
          <a:p>
            <a:r>
              <a:rPr lang="en-US" baseline="0" dirty="0"/>
              <a:t>Typical operating environment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3549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“Back when no one would ever do anything bad to anyone on a network….”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7911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“Back when no one would ever do anything bad to anyone on a network….”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6818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“Back when no one would ever do anything bad to anyone on a network….”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2892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Transition:  So how did I</a:t>
            </a:r>
            <a:r>
              <a:rPr lang="en-US" baseline="0" dirty="0"/>
              <a:t> end up doing SCADA work?  That’s a good story….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8681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“Back when no one would ever do anything bad to anyone on a network….”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53465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96675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Transition:  </a:t>
            </a:r>
            <a:r>
              <a:rPr lang="en-US" dirty="0" err="1"/>
              <a:t>Stux</a:t>
            </a:r>
            <a:r>
              <a:rPr lang="en-US" dirty="0"/>
              <a:t>, </a:t>
            </a:r>
            <a:r>
              <a:rPr lang="en-US" dirty="0" err="1"/>
              <a:t>Duqu</a:t>
            </a:r>
            <a:r>
              <a:rPr lang="en-US" dirty="0"/>
              <a:t>, Flame….old news right? Ask</a:t>
            </a:r>
            <a:r>
              <a:rPr lang="en-US" baseline="0" dirty="0"/>
              <a:t> about Ukraine cyber attack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93509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Coordinated:  around 30 minutes all were attacked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69002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25134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Transition:  But Dan, you say…that’s Ukraine</a:t>
            </a:r>
            <a:r>
              <a:rPr lang="en-US" baseline="0" dirty="0"/>
              <a:t> and an alleged state actor….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36884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ZEEP Incorporated:  Makes methanol</a:t>
            </a:r>
          </a:p>
          <a:p>
            <a:r>
              <a:rPr lang="en-US" dirty="0" err="1"/>
              <a:t>Fsti</a:t>
            </a:r>
            <a:r>
              <a:rPr lang="en-US" dirty="0"/>
              <a:t> Incorporated:</a:t>
            </a:r>
            <a:r>
              <a:rPr lang="en-US" baseline="0" dirty="0"/>
              <a:t>  Makes hydrochloric acid, caustic soda, and bleach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90288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ZEEP Incorporated:  Makes methanol</a:t>
            </a:r>
          </a:p>
          <a:p>
            <a:r>
              <a:rPr lang="en-US" dirty="0" err="1"/>
              <a:t>Fsti</a:t>
            </a:r>
            <a:r>
              <a:rPr lang="en-US" dirty="0"/>
              <a:t> Incorporated:</a:t>
            </a:r>
            <a:r>
              <a:rPr lang="en-US" baseline="0" dirty="0"/>
              <a:t>  Makes hydrochloric acid, caustic soda, and bleach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12326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Aegis</a:t>
            </a:r>
            <a:r>
              <a:rPr lang="en-US" baseline="0" dirty="0"/>
              <a:t> </a:t>
            </a:r>
            <a:r>
              <a:rPr lang="en-US" baseline="0" dirty="0" err="1"/>
              <a:t>fuzzer</a:t>
            </a:r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89513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ZEEP Incorporated:  Makes methanol</a:t>
            </a:r>
          </a:p>
          <a:p>
            <a:r>
              <a:rPr lang="en-US" dirty="0" err="1"/>
              <a:t>Fsti</a:t>
            </a:r>
            <a:r>
              <a:rPr lang="en-US" dirty="0"/>
              <a:t> Incorporated:</a:t>
            </a:r>
            <a:r>
              <a:rPr lang="en-US" baseline="0" dirty="0"/>
              <a:t>  Makes hydrochloric acid, caustic soda, and bleach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6959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AutoNum type="arabicPeriod"/>
            </a:pPr>
            <a:r>
              <a:rPr lang="en-US" dirty="0"/>
              <a:t>2003,</a:t>
            </a:r>
            <a:r>
              <a:rPr lang="en-US" baseline="0" dirty="0"/>
              <a:t> pump station on West Bank.  NT 3.5 in emergency center</a:t>
            </a:r>
          </a:p>
          <a:p>
            <a:pPr marL="342900" indent="-342900">
              <a:buAutoNum type="arabicPeriod"/>
            </a:pPr>
            <a:r>
              <a:rPr lang="en-US" baseline="0" dirty="0"/>
              <a:t>2003, Matrix Reloaded hacking scene </a:t>
            </a:r>
          </a:p>
          <a:p>
            <a:pPr marL="342900" indent="-342900">
              <a:buAutoNum type="arabicPeriod"/>
            </a:pPr>
            <a:r>
              <a:rPr lang="en-US" baseline="0" dirty="0"/>
              <a:t>2015, current job</a:t>
            </a:r>
          </a:p>
          <a:p>
            <a:pPr marL="342900" indent="-342900">
              <a:buAutoNum type="arabicPeriod"/>
            </a:pPr>
            <a:endParaRPr lang="en-US" baseline="0" dirty="0"/>
          </a:p>
          <a:p>
            <a:pPr marL="342900" indent="-34290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9299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AutoNum type="arabicPeriod"/>
            </a:pPr>
            <a:r>
              <a:rPr lang="en-US" dirty="0"/>
              <a:t>measuring</a:t>
            </a:r>
            <a:r>
              <a:rPr lang="en-US" baseline="0" dirty="0"/>
              <a:t> the same thing, time after time, with accuracy (pressure, voltage, volume, </a:t>
            </a:r>
            <a:r>
              <a:rPr lang="en-US" baseline="0" dirty="0" err="1"/>
              <a:t>etc</a:t>
            </a:r>
            <a:r>
              <a:rPr lang="en-US" baseline="0" dirty="0"/>
              <a:t>)</a:t>
            </a:r>
          </a:p>
          <a:p>
            <a:pPr marL="342900" indent="-342900">
              <a:buAutoNum type="arabicPeriod"/>
            </a:pPr>
            <a:r>
              <a:rPr lang="en-US" baseline="0" dirty="0"/>
              <a:t>Cascading failure, safety interlock, circuit breaker</a:t>
            </a:r>
          </a:p>
          <a:p>
            <a:pPr marL="342900" indent="-342900">
              <a:buAutoNum type="arabicPeriod"/>
            </a:pPr>
            <a:r>
              <a:rPr lang="en-US" baseline="0" dirty="0"/>
              <a:t>Pipelines, power grids, offshore drilling</a:t>
            </a:r>
          </a:p>
          <a:p>
            <a:pPr marL="342900" indent="-342900">
              <a:buAutoNum type="arabicPeriod"/>
            </a:pPr>
            <a:r>
              <a:rPr lang="en-US" baseline="0" dirty="0"/>
              <a:t>Radiation, cold, heat, underwater, caustic chemicals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57880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Proportional</a:t>
            </a:r>
            <a:r>
              <a:rPr lang="en-US" baseline="0" dirty="0"/>
              <a:t> greatest weight in measurement</a:t>
            </a:r>
          </a:p>
          <a:p>
            <a:r>
              <a:rPr lang="en-US" baseline="0" dirty="0"/>
              <a:t>Derivative designed to reduce overshoot</a:t>
            </a:r>
          </a:p>
          <a:p>
            <a:endParaRPr lang="en-US" baseline="0" dirty="0"/>
          </a:p>
          <a:p>
            <a:r>
              <a:rPr lang="en-US" baseline="0" dirty="0"/>
              <a:t>Room temp measurement for 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9539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1618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0044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7522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8708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diagonals"/>
          <p:cNvGrpSpPr/>
          <p:nvPr/>
        </p:nvGrpSpPr>
        <p:grpSpPr>
          <a:xfrm>
            <a:off x="7516443" y="4145281"/>
            <a:ext cx="4686117" cy="2731407"/>
            <a:chOff x="5638800" y="3108960"/>
            <a:chExt cx="3515503" cy="2048555"/>
          </a:xfrm>
        </p:grpSpPr>
        <p:cxnSp>
          <p:nvCxnSpPr>
            <p:cNvPr id="14" name="Straight Connector 13"/>
            <p:cNvCxnSpPr/>
            <p:nvPr/>
          </p:nvCxnSpPr>
          <p:spPr>
            <a:xfrm flipV="1">
              <a:off x="5638800" y="3108960"/>
              <a:ext cx="3515503" cy="2037116"/>
            </a:xfrm>
            <a:prstGeom prst="line">
              <a:avLst/>
            </a:pr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V="1">
              <a:off x="6004643" y="3333750"/>
              <a:ext cx="3149660" cy="1823765"/>
            </a:xfrm>
            <a:prstGeom prst="line">
              <a:avLst/>
            </a:pr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V="1">
              <a:off x="6388342" y="3549891"/>
              <a:ext cx="2765961" cy="1600149"/>
            </a:xfrm>
            <a:prstGeom prst="lin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2" name="bottom lines"/>
          <p:cNvGrpSpPr/>
          <p:nvPr/>
        </p:nvGrpSpPr>
        <p:grpSpPr>
          <a:xfrm>
            <a:off x="-8916" y="6057149"/>
            <a:ext cx="5498726" cy="820207"/>
            <a:chOff x="-6689" y="4553748"/>
            <a:chExt cx="4125119" cy="615155"/>
          </a:xfrm>
        </p:grpSpPr>
        <p:sp>
          <p:nvSpPr>
            <p:cNvPr id="9" name="Freeform 8"/>
            <p:cNvSpPr/>
            <p:nvPr/>
          </p:nvSpPr>
          <p:spPr>
            <a:xfrm rot="16200000">
              <a:off x="1754302" y="2802395"/>
              <a:ext cx="612775" cy="411548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4115481 h 4115481"/>
                <a:gd name="connsiteX1" fmla="*/ 612775 w 612775"/>
                <a:gd name="connsiteY1" fmla="*/ 3180443 h 4115481"/>
                <a:gd name="connsiteX2" fmla="*/ 612775 w 612775"/>
                <a:gd name="connsiteY2" fmla="*/ 0 h 4115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775" h="4115481">
                  <a:moveTo>
                    <a:pt x="0" y="4115481"/>
                  </a:moveTo>
                  <a:lnTo>
                    <a:pt x="612775" y="3180443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  <p:sp>
          <p:nvSpPr>
            <p:cNvPr id="10" name="Freeform 9"/>
            <p:cNvSpPr/>
            <p:nvPr/>
          </p:nvSpPr>
          <p:spPr>
            <a:xfrm rot="16200000">
              <a:off x="1604659" y="3152814"/>
              <a:ext cx="410751" cy="3621427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202024 w 612775"/>
                <a:gd name="connsiteY1" fmla="*/ 3607676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10751 w 410751"/>
                <a:gd name="connsiteY2" fmla="*/ 0 h 3607676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09575 w 410751"/>
                <a:gd name="connsiteY2" fmla="*/ 185820 h 3607676"/>
                <a:gd name="connsiteX3" fmla="*/ 410751 w 410751"/>
                <a:gd name="connsiteY3" fmla="*/ 0 h 3607676"/>
                <a:gd name="connsiteX0" fmla="*/ 0 w 410751"/>
                <a:gd name="connsiteY0" fmla="*/ 3421856 h 3421856"/>
                <a:gd name="connsiteX1" fmla="*/ 410751 w 410751"/>
                <a:gd name="connsiteY1" fmla="*/ 2798680 h 3421856"/>
                <a:gd name="connsiteX2" fmla="*/ 409575 w 410751"/>
                <a:gd name="connsiteY2" fmla="*/ 0 h 3421856"/>
                <a:gd name="connsiteX0" fmla="*/ 0 w 410751"/>
                <a:gd name="connsiteY0" fmla="*/ 3614170 h 3614170"/>
                <a:gd name="connsiteX1" fmla="*/ 410751 w 410751"/>
                <a:gd name="connsiteY1" fmla="*/ 2990994 h 3614170"/>
                <a:gd name="connsiteX2" fmla="*/ 405947 w 410751"/>
                <a:gd name="connsiteY2" fmla="*/ 0 h 3614170"/>
                <a:gd name="connsiteX0" fmla="*/ 0 w 410751"/>
                <a:gd name="connsiteY0" fmla="*/ 3621427 h 3621427"/>
                <a:gd name="connsiteX1" fmla="*/ 410751 w 410751"/>
                <a:gd name="connsiteY1" fmla="*/ 2998251 h 3621427"/>
                <a:gd name="connsiteX2" fmla="*/ 405947 w 410751"/>
                <a:gd name="connsiteY2" fmla="*/ 0 h 3621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751" h="3621427">
                  <a:moveTo>
                    <a:pt x="0" y="3621427"/>
                  </a:moveTo>
                  <a:lnTo>
                    <a:pt x="410751" y="2998251"/>
                  </a:lnTo>
                  <a:cubicBezTo>
                    <a:pt x="410359" y="2065358"/>
                    <a:pt x="406339" y="932893"/>
                    <a:pt x="405947" y="0"/>
                  </a:cubicBezTo>
                </a:path>
              </a:pathLst>
            </a:cu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  <p:sp>
          <p:nvSpPr>
            <p:cNvPr id="11" name="Freeform 10"/>
            <p:cNvSpPr/>
            <p:nvPr/>
          </p:nvSpPr>
          <p:spPr>
            <a:xfrm rot="16200000">
              <a:off x="1462308" y="3453376"/>
              <a:ext cx="241768" cy="317976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373856 w 612775"/>
                <a:gd name="connsiteY1" fmla="*/ 3344891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919 w 238919"/>
                <a:gd name="connsiteY2" fmla="*/ 0 h 3344891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125 w 238919"/>
                <a:gd name="connsiteY2" fmla="*/ 368330 h 3344891"/>
                <a:gd name="connsiteX3" fmla="*/ 238919 w 238919"/>
                <a:gd name="connsiteY3" fmla="*/ 0 h 3344891"/>
                <a:gd name="connsiteX0" fmla="*/ 0 w 238919"/>
                <a:gd name="connsiteY0" fmla="*/ 2976561 h 2976561"/>
                <a:gd name="connsiteX1" fmla="*/ 238919 w 238919"/>
                <a:gd name="connsiteY1" fmla="*/ 2616170 h 2976561"/>
                <a:gd name="connsiteX2" fmla="*/ 238125 w 238919"/>
                <a:gd name="connsiteY2" fmla="*/ 0 h 2976561"/>
                <a:gd name="connsiteX0" fmla="*/ 0 w 241768"/>
                <a:gd name="connsiteY0" fmla="*/ 3179761 h 3179761"/>
                <a:gd name="connsiteX1" fmla="*/ 238919 w 241768"/>
                <a:gd name="connsiteY1" fmla="*/ 2819370 h 3179761"/>
                <a:gd name="connsiteX2" fmla="*/ 241754 w 241768"/>
                <a:gd name="connsiteY2" fmla="*/ 0 h 3179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1768" h="3179761">
                  <a:moveTo>
                    <a:pt x="0" y="3179761"/>
                  </a:moveTo>
                  <a:lnTo>
                    <a:pt x="238919" y="2819370"/>
                  </a:lnTo>
                  <a:cubicBezTo>
                    <a:pt x="238654" y="1947313"/>
                    <a:pt x="242019" y="872057"/>
                    <a:pt x="241754" y="0"/>
                  </a:cubicBezTo>
                </a:path>
              </a:pathLst>
            </a:cu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5176" y="584200"/>
            <a:ext cx="8735325" cy="2000251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5176" y="2616200"/>
            <a:ext cx="8735325" cy="17526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800" cap="all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2" name="Date Placeholder 2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4/1/2016</a:t>
            </a:fld>
            <a:endParaRPr/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24" name="Slide Number Placeholder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4/1/2016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96675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584200"/>
            <a:ext cx="2742486" cy="5588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8882" y="584200"/>
            <a:ext cx="7414869" cy="5588000"/>
          </a:xfrm>
        </p:spPr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4/1/2016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95886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4/1/2016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5177" y="2209801"/>
            <a:ext cx="8938472" cy="2764335"/>
          </a:xfrm>
        </p:spPr>
        <p:txBody>
          <a:bodyPr anchor="b">
            <a:normAutofit/>
          </a:bodyPr>
          <a:lstStyle>
            <a:lvl1pPr algn="l">
              <a:defRPr sz="54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5176" y="4951266"/>
            <a:ext cx="7069519" cy="1220933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800" cap="all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4/1/2016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  <p:grpSp>
        <p:nvGrpSpPr>
          <p:cNvPr id="11" name="diagonals"/>
          <p:cNvGrpSpPr/>
          <p:nvPr/>
        </p:nvGrpSpPr>
        <p:grpSpPr>
          <a:xfrm>
            <a:off x="7516443" y="4145281"/>
            <a:ext cx="4686117" cy="2731407"/>
            <a:chOff x="5638800" y="3108960"/>
            <a:chExt cx="3515503" cy="2048555"/>
          </a:xfrm>
        </p:grpSpPr>
        <p:cxnSp>
          <p:nvCxnSpPr>
            <p:cNvPr id="12" name="Straight Connector 11"/>
            <p:cNvCxnSpPr/>
            <p:nvPr/>
          </p:nvCxnSpPr>
          <p:spPr>
            <a:xfrm flipV="1">
              <a:off x="5638800" y="3108960"/>
              <a:ext cx="3515503" cy="2037116"/>
            </a:xfrm>
            <a:prstGeom prst="line">
              <a:avLst/>
            </a:pr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V="1">
              <a:off x="6004643" y="3333750"/>
              <a:ext cx="3149660" cy="1823765"/>
            </a:xfrm>
            <a:prstGeom prst="line">
              <a:avLst/>
            </a:pr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V="1">
              <a:off x="6388342" y="3549891"/>
              <a:ext cx="2765961" cy="1600149"/>
            </a:xfrm>
            <a:prstGeom prst="lin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18883" y="1706880"/>
            <a:ext cx="5078677" cy="446532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0707" y="1706880"/>
            <a:ext cx="5078677" cy="446532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4/1/2016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57647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8883" y="1701800"/>
            <a:ext cx="5082740" cy="91440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800" b="0" cap="all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18883" y="2717800"/>
            <a:ext cx="5078677" cy="3454400"/>
          </a:xfrm>
        </p:spPr>
        <p:txBody>
          <a:bodyPr>
            <a:no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96644" y="1701800"/>
            <a:ext cx="5082740" cy="91440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800" b="0" cap="all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00707" y="2717800"/>
            <a:ext cx="5078677" cy="3454400"/>
          </a:xfrm>
        </p:spPr>
        <p:txBody>
          <a:bodyPr>
            <a:no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 baseline="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4/1/2016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95381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4/1/2016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15229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4/1/2016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8882" y="1701800"/>
            <a:ext cx="4062942" cy="2438400"/>
          </a:xfrm>
        </p:spPr>
        <p:txBody>
          <a:bodyPr anchor="b">
            <a:normAutofit/>
          </a:bodyPr>
          <a:lstStyle>
            <a:lvl1pPr algn="l">
              <a:defRPr sz="2800" b="0" cap="all" spc="20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84971" y="584200"/>
            <a:ext cx="6094413" cy="55880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8882" y="4241800"/>
            <a:ext cx="4062942" cy="19304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4/1/2016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18139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8882" y="1701800"/>
            <a:ext cx="4062942" cy="2438400"/>
          </a:xfrm>
        </p:spPr>
        <p:txBody>
          <a:bodyPr anchor="b">
            <a:normAutofit/>
          </a:bodyPr>
          <a:lstStyle>
            <a:lvl1pPr algn="l">
              <a:defRPr sz="2800" b="0" cap="all" spc="20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484971" y="584200"/>
            <a:ext cx="6094413" cy="5588000"/>
          </a:xfrm>
          <a:ln w="12700">
            <a:solidFill>
              <a:schemeClr val="bg1">
                <a:lumMod val="75000"/>
                <a:lumOff val="25000"/>
              </a:schemeClr>
            </a:solidFill>
            <a:miter lim="800000"/>
          </a:ln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609493" indent="0">
              <a:buNone/>
              <a:defRPr sz="3700"/>
            </a:lvl2pPr>
            <a:lvl3pPr marL="1218987" indent="0">
              <a:buNone/>
              <a:defRPr sz="3200"/>
            </a:lvl3pPr>
            <a:lvl4pPr marL="1828480" indent="0">
              <a:buNone/>
              <a:defRPr sz="2700"/>
            </a:lvl4pPr>
            <a:lvl5pPr marL="2437973" indent="0">
              <a:buNone/>
              <a:defRPr sz="2700"/>
            </a:lvl5pPr>
            <a:lvl6pPr marL="3047467" indent="0">
              <a:buNone/>
              <a:defRPr sz="2700"/>
            </a:lvl6pPr>
            <a:lvl7pPr marL="3656960" indent="0">
              <a:buNone/>
              <a:defRPr sz="2700"/>
            </a:lvl7pPr>
            <a:lvl8pPr marL="4266453" indent="0">
              <a:buNone/>
              <a:defRPr sz="2700"/>
            </a:lvl8pPr>
            <a:lvl9pPr marL="4875947" indent="0">
              <a:buNone/>
              <a:defRPr sz="27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8882" y="4241800"/>
            <a:ext cx="4062942" cy="19304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4/1/2016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23431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100000"/>
                <a:shade val="0"/>
                <a:satMod val="100000"/>
              </a:schemeClr>
            </a:gs>
            <a:gs pos="85000">
              <a:schemeClr val="bg2">
                <a:tint val="100000"/>
                <a:shade val="30000"/>
                <a:satMod val="100000"/>
              </a:schemeClr>
            </a:gs>
            <a:gs pos="100000">
              <a:schemeClr val="bg2">
                <a:shade val="60000"/>
                <a:satMod val="100000"/>
              </a:schemeClr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left lines"/>
          <p:cNvGrpSpPr/>
          <p:nvPr/>
        </p:nvGrpSpPr>
        <p:grpSpPr>
          <a:xfrm>
            <a:off x="-15870" y="-3174"/>
            <a:ext cx="819993" cy="5229225"/>
            <a:chOff x="-11906" y="-2381"/>
            <a:chExt cx="615155" cy="3921919"/>
          </a:xfrm>
        </p:grpSpPr>
        <p:sp>
          <p:nvSpPr>
            <p:cNvPr id="10" name="Freeform 9"/>
            <p:cNvSpPr/>
            <p:nvPr/>
          </p:nvSpPr>
          <p:spPr>
            <a:xfrm>
              <a:off x="-9526" y="0"/>
              <a:ext cx="612775" cy="3919538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775" h="3919538">
                  <a:moveTo>
                    <a:pt x="0" y="3919538"/>
                  </a:moveTo>
                  <a:lnTo>
                    <a:pt x="612775" y="2984500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Freeform 10"/>
            <p:cNvSpPr/>
            <p:nvPr/>
          </p:nvSpPr>
          <p:spPr>
            <a:xfrm>
              <a:off x="-11906" y="0"/>
              <a:ext cx="410751" cy="3421856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202024 w 612775"/>
                <a:gd name="connsiteY1" fmla="*/ 3607676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10751 w 410751"/>
                <a:gd name="connsiteY2" fmla="*/ 0 h 3607676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09575 w 410751"/>
                <a:gd name="connsiteY2" fmla="*/ 185820 h 3607676"/>
                <a:gd name="connsiteX3" fmla="*/ 410751 w 410751"/>
                <a:gd name="connsiteY3" fmla="*/ 0 h 3607676"/>
                <a:gd name="connsiteX0" fmla="*/ 0 w 410751"/>
                <a:gd name="connsiteY0" fmla="*/ 3421856 h 3421856"/>
                <a:gd name="connsiteX1" fmla="*/ 410751 w 410751"/>
                <a:gd name="connsiteY1" fmla="*/ 2798680 h 3421856"/>
                <a:gd name="connsiteX2" fmla="*/ 409575 w 410751"/>
                <a:gd name="connsiteY2" fmla="*/ 0 h 342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751" h="3421856">
                  <a:moveTo>
                    <a:pt x="0" y="3421856"/>
                  </a:moveTo>
                  <a:lnTo>
                    <a:pt x="410751" y="2798680"/>
                  </a:lnTo>
                  <a:lnTo>
                    <a:pt x="409575" y="0"/>
                  </a:lnTo>
                </a:path>
              </a:pathLst>
            </a:cu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4" name="Freeform 13"/>
            <p:cNvSpPr/>
            <p:nvPr/>
          </p:nvSpPr>
          <p:spPr>
            <a:xfrm>
              <a:off x="-7144" y="-2381"/>
              <a:ext cx="238919" cy="297656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373856 w 612775"/>
                <a:gd name="connsiteY1" fmla="*/ 3344891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919 w 238919"/>
                <a:gd name="connsiteY2" fmla="*/ 0 h 3344891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125 w 238919"/>
                <a:gd name="connsiteY2" fmla="*/ 368330 h 3344891"/>
                <a:gd name="connsiteX3" fmla="*/ 238919 w 238919"/>
                <a:gd name="connsiteY3" fmla="*/ 0 h 3344891"/>
                <a:gd name="connsiteX0" fmla="*/ 0 w 238919"/>
                <a:gd name="connsiteY0" fmla="*/ 2976561 h 2976561"/>
                <a:gd name="connsiteX1" fmla="*/ 238919 w 238919"/>
                <a:gd name="connsiteY1" fmla="*/ 2616170 h 2976561"/>
                <a:gd name="connsiteX2" fmla="*/ 238125 w 238919"/>
                <a:gd name="connsiteY2" fmla="*/ 0 h 2976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8919" h="2976561">
                  <a:moveTo>
                    <a:pt x="0" y="2976561"/>
                  </a:moveTo>
                  <a:lnTo>
                    <a:pt x="238919" y="2616170"/>
                  </a:lnTo>
                  <a:cubicBezTo>
                    <a:pt x="238654" y="1744113"/>
                    <a:pt x="238390" y="872057"/>
                    <a:pt x="238125" y="0"/>
                  </a:cubicBezTo>
                </a:path>
              </a:pathLst>
            </a:cu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1223963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8883" y="1701797"/>
            <a:ext cx="10360501" cy="4462272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18882" y="6356352"/>
            <a:ext cx="2234618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DFD029-FB74-4578-B929-F66AA97659CA}" type="datetimeFigureOut">
              <a:rPr lang="en-US"/>
              <a:pPr/>
              <a:t>4/1/2016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53501" y="6356352"/>
            <a:ext cx="5281824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63649" y="6356352"/>
            <a:ext cx="1015735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90000"/>
        </a:lnSpc>
        <a:spcBef>
          <a:spcPts val="1600"/>
        </a:spcBef>
        <a:buClr>
          <a:schemeClr val="accent1"/>
        </a:buClr>
        <a:buSzPct val="100000"/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jp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</a:t>
            </a:r>
            <a:r>
              <a:rPr lang="en-US" baseline="0" dirty="0"/>
              <a:t> Beginner’s Guide to ICS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HOW</a:t>
            </a:r>
            <a:r>
              <a:rPr lang="en-US" baseline="0" dirty="0"/>
              <a:t> TO NEVER SLEEP SOUNDLY AGAIN</a:t>
            </a:r>
          </a:p>
          <a:p>
            <a:endParaRPr lang="en-US" baseline="0" dirty="0"/>
          </a:p>
          <a:p>
            <a:endParaRPr lang="en-US" baseline="0" dirty="0"/>
          </a:p>
          <a:p>
            <a:r>
              <a:rPr lang="en-US" baseline="0" dirty="0"/>
              <a:t>Dan </a:t>
            </a:r>
            <a:r>
              <a:rPr lang="en-US" baseline="0" dirty="0" err="1"/>
              <a:t>bOUGERE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2291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Processes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Discrete</a:t>
            </a:r>
          </a:p>
          <a:p>
            <a:r>
              <a:rPr lang="en-US" dirty="0"/>
              <a:t>Batch</a:t>
            </a:r>
          </a:p>
          <a:p>
            <a:r>
              <a:rPr lang="en-US" dirty="0"/>
              <a:t>Continuous</a:t>
            </a:r>
          </a:p>
          <a:p>
            <a:r>
              <a:rPr lang="en-US" dirty="0"/>
              <a:t>Hybrid</a:t>
            </a:r>
          </a:p>
        </p:txBody>
      </p:sp>
    </p:spTree>
    <p:extLst>
      <p:ext uri="{BB962C8B-B14F-4D97-AF65-F5344CB8AC3E}">
        <p14:creationId xmlns:p14="http://schemas.microsoft.com/office/powerpoint/2010/main" val="2440763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Processes – Discrete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Most industrial or robotic production of individual units</a:t>
            </a:r>
          </a:p>
          <a:p>
            <a:pPr lvl="0"/>
            <a:r>
              <a:rPr lang="en-US" dirty="0"/>
              <a:t>Individual components responsible for one job</a:t>
            </a:r>
          </a:p>
          <a:p>
            <a:pPr lvl="0"/>
            <a:r>
              <a:rPr lang="en-US" dirty="0"/>
              <a:t>Think</a:t>
            </a:r>
            <a:r>
              <a:rPr lang="en-US" baseline="0" dirty="0"/>
              <a:t> widgets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2212" y="3481303"/>
            <a:ext cx="4037172" cy="2682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666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Processes – Batch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Input -&gt; Process -&gt; Output</a:t>
            </a:r>
          </a:p>
          <a:p>
            <a:pPr lvl="0"/>
            <a:r>
              <a:rPr lang="en-US" dirty="0"/>
              <a:t>Mostly associated with pharmaceuticals, chemicals, food, etc.</a:t>
            </a:r>
          </a:p>
          <a:p>
            <a:pPr lvl="0"/>
            <a:r>
              <a:rPr lang="en-US" dirty="0"/>
              <a:t>Small to medium amounts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3984" y="3496498"/>
            <a:ext cx="5105400" cy="266757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564419" y="6156904"/>
            <a:ext cx="15914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© AMC Networks </a:t>
            </a:r>
          </a:p>
        </p:txBody>
      </p:sp>
    </p:spTree>
    <p:extLst>
      <p:ext uri="{BB962C8B-B14F-4D97-AF65-F5344CB8AC3E}">
        <p14:creationId xmlns:p14="http://schemas.microsoft.com/office/powerpoint/2010/main" val="839166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Processes </a:t>
            </a:r>
            <a:r>
              <a:rPr lang="en-US" sz="36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– </a:t>
            </a:r>
            <a:r>
              <a:rPr lang="en-US" dirty="0"/>
              <a:t>Continuous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Process</a:t>
            </a:r>
            <a:r>
              <a:rPr lang="en-US" baseline="0" dirty="0"/>
              <a:t> that is generally uninterrupted over time</a:t>
            </a:r>
            <a:endParaRPr lang="en-US" dirty="0"/>
          </a:p>
          <a:p>
            <a:pPr lvl="0"/>
            <a:r>
              <a:rPr lang="en-US" dirty="0"/>
              <a:t>Constant input of materials -&gt; constant output of product</a:t>
            </a:r>
          </a:p>
          <a:p>
            <a:pPr lvl="0"/>
            <a:r>
              <a:rPr lang="en-US" dirty="0"/>
              <a:t>Large quantities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5695" y="3434943"/>
            <a:ext cx="4093689" cy="272912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361612" y="6164069"/>
            <a:ext cx="12177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© 20</a:t>
            </a:r>
            <a:r>
              <a:rPr lang="en-US" sz="1000" baseline="30000" dirty="0"/>
              <a:t>th</a:t>
            </a:r>
            <a:r>
              <a:rPr lang="en-US" sz="1000" dirty="0"/>
              <a:t> Century Fox </a:t>
            </a:r>
          </a:p>
        </p:txBody>
      </p:sp>
    </p:spTree>
    <p:extLst>
      <p:ext uri="{BB962C8B-B14F-4D97-AF65-F5344CB8AC3E}">
        <p14:creationId xmlns:p14="http://schemas.microsoft.com/office/powerpoint/2010/main" val="408874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Processes </a:t>
            </a:r>
            <a:r>
              <a:rPr lang="en-US" sz="36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– </a:t>
            </a:r>
            <a:r>
              <a:rPr lang="en-US" dirty="0"/>
              <a:t>Hybrid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Combination of any or all</a:t>
            </a:r>
          </a:p>
          <a:p>
            <a:pPr lvl="0"/>
            <a:r>
              <a:rPr lang="en-US" dirty="0"/>
              <a:t>An example is regional ATC</a:t>
            </a:r>
          </a:p>
          <a:p>
            <a:pPr lvl="1"/>
            <a:r>
              <a:rPr lang="en-US" dirty="0"/>
              <a:t>Plane takes off from continuous airport</a:t>
            </a:r>
          </a:p>
          <a:p>
            <a:pPr lvl="1"/>
            <a:r>
              <a:rPr lang="en-US" dirty="0"/>
              <a:t>Flight path is a discrete system of </a:t>
            </a:r>
            <a:br>
              <a:rPr lang="en-US" dirty="0"/>
            </a:br>
            <a:r>
              <a:rPr lang="en-US" dirty="0"/>
              <a:t>hand offs to other ATCs</a:t>
            </a:r>
          </a:p>
          <a:p>
            <a:pPr lvl="1"/>
            <a:r>
              <a:rPr lang="en-US" dirty="0"/>
              <a:t>Lands at destination continuous airport</a:t>
            </a:r>
          </a:p>
          <a:p>
            <a:pPr lvl="1"/>
            <a:r>
              <a:rPr lang="en-US" dirty="0"/>
              <a:t>Coordinated by regional ATC that monitors</a:t>
            </a:r>
            <a:br>
              <a:rPr lang="en-US" dirty="0"/>
            </a:br>
            <a:r>
              <a:rPr lang="en-US" dirty="0"/>
              <a:t>entire process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5984" y="3268469"/>
            <a:ext cx="4343400" cy="2895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514012" y="6164069"/>
            <a:ext cx="12177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© 20</a:t>
            </a:r>
            <a:r>
              <a:rPr lang="en-US" sz="1000" baseline="30000" dirty="0"/>
              <a:t>th</a:t>
            </a:r>
            <a:r>
              <a:rPr lang="en-US" sz="1000" dirty="0"/>
              <a:t> Century Fox </a:t>
            </a:r>
          </a:p>
        </p:txBody>
      </p:sp>
    </p:spTree>
    <p:extLst>
      <p:ext uri="{BB962C8B-B14F-4D97-AF65-F5344CB8AC3E}">
        <p14:creationId xmlns:p14="http://schemas.microsoft.com/office/powerpoint/2010/main" val="3559540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Categories of Systems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Distributed Control System (DCS)/Supervisory Control and Data Acquisition (SCADA)</a:t>
            </a:r>
          </a:p>
          <a:p>
            <a:r>
              <a:rPr lang="en-US" dirty="0"/>
              <a:t>Process Control System (PCS)</a:t>
            </a:r>
          </a:p>
          <a:p>
            <a:r>
              <a:rPr lang="en-US" dirty="0"/>
              <a:t>Energy Management System (EMS)</a:t>
            </a:r>
          </a:p>
          <a:p>
            <a:r>
              <a:rPr lang="en-US" dirty="0"/>
              <a:t>Building Management System (BMS)</a:t>
            </a:r>
          </a:p>
          <a:p>
            <a:r>
              <a:rPr lang="en-US" dirty="0"/>
              <a:t>Safety Instrumented System (SIS)</a:t>
            </a:r>
          </a:p>
        </p:txBody>
      </p:sp>
    </p:spTree>
    <p:extLst>
      <p:ext uri="{BB962C8B-B14F-4D97-AF65-F5344CB8AC3E}">
        <p14:creationId xmlns:p14="http://schemas.microsoft.com/office/powerpoint/2010/main" val="4111463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Contrasting ICS and IT</a:t>
            </a:r>
          </a:p>
        </p:txBody>
      </p:sp>
    </p:spTree>
    <p:extLst>
      <p:ext uri="{BB962C8B-B14F-4D97-AF65-F5344CB8AC3E}">
        <p14:creationId xmlns:p14="http://schemas.microsoft.com/office/powerpoint/2010/main" val="300512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Contrasting ICS and IT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/>
              <a:t>HARDWARE</a:t>
            </a:r>
          </a:p>
        </p:txBody>
      </p:sp>
    </p:spTree>
    <p:extLst>
      <p:ext uri="{BB962C8B-B14F-4D97-AF65-F5344CB8AC3E}">
        <p14:creationId xmlns:p14="http://schemas.microsoft.com/office/powerpoint/2010/main" val="2124479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Servers</a:t>
            </a:r>
          </a:p>
          <a:p>
            <a:r>
              <a:rPr lang="en-US" dirty="0"/>
              <a:t>Workstations</a:t>
            </a:r>
          </a:p>
          <a:p>
            <a:r>
              <a:rPr lang="en-US" dirty="0"/>
              <a:t>Network Equipment</a:t>
            </a:r>
          </a:p>
          <a:p>
            <a:pPr lvl="1"/>
            <a:r>
              <a:rPr lang="en-US" dirty="0"/>
              <a:t>Physical Medium (Ethernet, Wireless,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Routers, Switches, </a:t>
            </a:r>
            <a:r>
              <a:rPr lang="en-US" dirty="0" err="1"/>
              <a:t>etc</a:t>
            </a:r>
            <a:endParaRPr lang="en-US" dirty="0"/>
          </a:p>
          <a:p>
            <a:pPr lvl="1"/>
            <a:r>
              <a:rPr lang="en-US" dirty="0"/>
              <a:t>Perimeter Defense</a:t>
            </a:r>
          </a:p>
        </p:txBody>
      </p:sp>
    </p:spTree>
    <p:extLst>
      <p:ext uri="{BB962C8B-B14F-4D97-AF65-F5344CB8AC3E}">
        <p14:creationId xmlns:p14="http://schemas.microsoft.com/office/powerpoint/2010/main" val="792352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ICS – Servers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Human Machine Interface (HMI)</a:t>
            </a:r>
          </a:p>
          <a:p>
            <a:r>
              <a:rPr lang="en-US" dirty="0"/>
              <a:t>Data Historian</a:t>
            </a:r>
          </a:p>
          <a:p>
            <a:r>
              <a:rPr lang="en-US" dirty="0"/>
              <a:t>Control Servers</a:t>
            </a:r>
          </a:p>
          <a:p>
            <a:r>
              <a:rPr lang="en-US" dirty="0"/>
              <a:t>Programmable Logic Controller (PLC)</a:t>
            </a:r>
          </a:p>
        </p:txBody>
      </p:sp>
    </p:spTree>
    <p:extLst>
      <p:ext uri="{BB962C8B-B14F-4D97-AF65-F5344CB8AC3E}">
        <p14:creationId xmlns:p14="http://schemas.microsoft.com/office/powerpoint/2010/main" val="3607721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</a:t>
            </a:r>
            <a:r>
              <a:rPr lang="en-US" baseline="0" dirty="0"/>
              <a:t> We Will Cover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</a:t>
            </a:r>
          </a:p>
          <a:p>
            <a:r>
              <a:rPr lang="en-US" dirty="0"/>
              <a:t>Overview of ICS</a:t>
            </a:r>
            <a:endParaRPr lang="en-US" baseline="0" dirty="0"/>
          </a:p>
          <a:p>
            <a:r>
              <a:rPr lang="en-US" dirty="0"/>
              <a:t>Contrasting </a:t>
            </a:r>
            <a:r>
              <a:rPr lang="en-US" baseline="0" dirty="0"/>
              <a:t>ICS and IT</a:t>
            </a:r>
          </a:p>
          <a:p>
            <a:r>
              <a:rPr lang="en-US" baseline="0" dirty="0"/>
              <a:t>Why This Is Scary</a:t>
            </a:r>
          </a:p>
          <a:p>
            <a:r>
              <a:rPr lang="en-US" baseline="0" dirty="0"/>
              <a:t>Call to Arms</a:t>
            </a:r>
          </a:p>
        </p:txBody>
      </p:sp>
    </p:spTree>
    <p:extLst>
      <p:ext uri="{BB962C8B-B14F-4D97-AF65-F5344CB8AC3E}">
        <p14:creationId xmlns:p14="http://schemas.microsoft.com/office/powerpoint/2010/main" val="2124915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ICS – Workstations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Human Machine Interface (HMI)</a:t>
            </a:r>
          </a:p>
          <a:p>
            <a:pPr lvl="0"/>
            <a:r>
              <a:rPr lang="en-US" dirty="0"/>
              <a:t>Engineering</a:t>
            </a:r>
          </a:p>
          <a:p>
            <a:pPr lvl="0"/>
            <a:r>
              <a:rPr lang="en-US" dirty="0"/>
              <a:t>Programmable Logic Controller (PLC)</a:t>
            </a:r>
          </a:p>
          <a:p>
            <a:pPr lvl="1"/>
            <a:r>
              <a:rPr lang="en-US" dirty="0"/>
              <a:t>Older models had limited capabilities		</a:t>
            </a:r>
          </a:p>
          <a:p>
            <a:pPr lvl="1"/>
            <a:r>
              <a:rPr lang="en-US" dirty="0"/>
              <a:t>Newer ones blur roles depending on the implementation </a:t>
            </a:r>
          </a:p>
        </p:txBody>
      </p:sp>
    </p:spTree>
    <p:extLst>
      <p:ext uri="{BB962C8B-B14F-4D97-AF65-F5344CB8AC3E}">
        <p14:creationId xmlns:p14="http://schemas.microsoft.com/office/powerpoint/2010/main" val="1104833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ICS – Network</a:t>
            </a:r>
            <a:r>
              <a:rPr lang="en-US" baseline="0" dirty="0"/>
              <a:t> Equipment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Our multi-role friend the PLC</a:t>
            </a:r>
          </a:p>
          <a:p>
            <a:r>
              <a:rPr lang="en-US" dirty="0"/>
              <a:t>Remote [</a:t>
            </a:r>
            <a:r>
              <a:rPr lang="en-US" dirty="0" err="1"/>
              <a:t>Terminal|Telemetry</a:t>
            </a:r>
            <a:r>
              <a:rPr lang="en-US" dirty="0"/>
              <a:t>] Units</a:t>
            </a:r>
          </a:p>
          <a:p>
            <a:r>
              <a:rPr lang="en-US" dirty="0"/>
              <a:t>Data Concentrators</a:t>
            </a:r>
          </a:p>
          <a:p>
            <a:r>
              <a:rPr lang="en-US" dirty="0"/>
              <a:t>Digital Protective Relay (DPR)</a:t>
            </a:r>
          </a:p>
          <a:p>
            <a:r>
              <a:rPr lang="en-US" dirty="0"/>
              <a:t>Intelligent End Device (IED)</a:t>
            </a:r>
          </a:p>
        </p:txBody>
      </p:sp>
    </p:spTree>
    <p:extLst>
      <p:ext uri="{BB962C8B-B14F-4D97-AF65-F5344CB8AC3E}">
        <p14:creationId xmlns:p14="http://schemas.microsoft.com/office/powerpoint/2010/main" val="1997705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Contrasting ICS and IT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software</a:t>
            </a:r>
          </a:p>
        </p:txBody>
      </p:sp>
    </p:spTree>
    <p:extLst>
      <p:ext uri="{BB962C8B-B14F-4D97-AF65-F5344CB8AC3E}">
        <p14:creationId xmlns:p14="http://schemas.microsoft.com/office/powerpoint/2010/main" val="2803304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 – 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Generic OS</a:t>
            </a:r>
          </a:p>
          <a:p>
            <a:pPr lvl="1"/>
            <a:r>
              <a:rPr lang="en-US" dirty="0"/>
              <a:t>Monolithic kernel for servers and workstations</a:t>
            </a:r>
          </a:p>
          <a:p>
            <a:pPr lvl="1"/>
            <a:r>
              <a:rPr lang="en-US" dirty="0"/>
              <a:t>Commodity microkernel for network equipment</a:t>
            </a:r>
          </a:p>
          <a:p>
            <a:pPr lvl="1"/>
            <a:r>
              <a:rPr lang="en-US" dirty="0"/>
              <a:t>Patched and updated (theoretically) </a:t>
            </a:r>
          </a:p>
          <a:p>
            <a:r>
              <a:rPr lang="en-US" dirty="0"/>
              <a:t>Commodity Software</a:t>
            </a:r>
          </a:p>
          <a:p>
            <a:pPr lvl="1"/>
            <a:r>
              <a:rPr lang="en-US" dirty="0"/>
              <a:t>Office Productivity Suites</a:t>
            </a:r>
          </a:p>
          <a:p>
            <a:pPr lvl="1"/>
            <a:r>
              <a:rPr lang="en-US" dirty="0" err="1"/>
              <a:t>AntiVirus</a:t>
            </a:r>
            <a:r>
              <a:rPr lang="en-US" dirty="0"/>
              <a:t>/HIDS</a:t>
            </a:r>
          </a:p>
        </p:txBody>
      </p:sp>
    </p:spTree>
    <p:extLst>
      <p:ext uri="{BB962C8B-B14F-4D97-AF65-F5344CB8AC3E}">
        <p14:creationId xmlns:p14="http://schemas.microsoft.com/office/powerpoint/2010/main" val="2753091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ICS – 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Real Time Operating Systems (RTOS)</a:t>
            </a:r>
          </a:p>
          <a:p>
            <a:pPr lvl="1"/>
            <a:r>
              <a:rPr lang="en-US" dirty="0"/>
              <a:t>Different scheduling schemes that focus on eliminating locks and resource hogging (round robin, </a:t>
            </a:r>
            <a:r>
              <a:rPr lang="en-US" dirty="0" err="1"/>
              <a:t>etc</a:t>
            </a:r>
            <a:r>
              <a:rPr lang="en-US" dirty="0"/>
              <a:t>) along with interrupts</a:t>
            </a:r>
          </a:p>
          <a:p>
            <a:pPr lvl="1"/>
            <a:r>
              <a:rPr lang="en-US" dirty="0"/>
              <a:t>Bare necessities needed to function</a:t>
            </a:r>
          </a:p>
          <a:p>
            <a:pPr lvl="1"/>
            <a:r>
              <a:rPr lang="en-US" dirty="0"/>
              <a:t>Tend to reboot if a halt or other system delay is encountered</a:t>
            </a:r>
          </a:p>
          <a:p>
            <a:pPr lvl="1"/>
            <a:r>
              <a:rPr lang="en-US" dirty="0"/>
              <a:t>Typically not patched or updated proprietary code, may violate maintenance or support agreements</a:t>
            </a:r>
          </a:p>
          <a:p>
            <a:pPr lvl="1"/>
            <a:r>
              <a:rPr lang="en-US" dirty="0"/>
              <a:t>Popular versions</a:t>
            </a:r>
          </a:p>
          <a:p>
            <a:pPr lvl="2"/>
            <a:r>
              <a:rPr lang="en-US" dirty="0"/>
              <a:t>QNX</a:t>
            </a:r>
          </a:p>
          <a:p>
            <a:pPr lvl="2"/>
            <a:r>
              <a:rPr lang="en-US" dirty="0"/>
              <a:t>VxWorks</a:t>
            </a:r>
          </a:p>
          <a:p>
            <a:pPr lvl="2"/>
            <a:r>
              <a:rPr lang="en-US" dirty="0"/>
              <a:t>Windows CE</a:t>
            </a:r>
          </a:p>
        </p:txBody>
      </p:sp>
    </p:spTree>
    <p:extLst>
      <p:ext uri="{BB962C8B-B14F-4D97-AF65-F5344CB8AC3E}">
        <p14:creationId xmlns:p14="http://schemas.microsoft.com/office/powerpoint/2010/main" val="149881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 </a:t>
            </a:r>
            <a:r>
              <a:rPr lang="en-US" sz="36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–</a:t>
            </a:r>
            <a:r>
              <a:rPr lang="en-US" dirty="0"/>
              <a:t> Protocols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Overwhelmingly Ethernet, TCP/IP, </a:t>
            </a:r>
            <a:r>
              <a:rPr lang="en-US" dirty="0" err="1"/>
              <a:t>Wifi</a:t>
            </a:r>
            <a:r>
              <a:rPr lang="en-US" dirty="0"/>
              <a:t>, </a:t>
            </a:r>
            <a:r>
              <a:rPr lang="en-US" dirty="0" err="1"/>
              <a:t>etc</a:t>
            </a:r>
            <a:endParaRPr lang="en-US" dirty="0"/>
          </a:p>
          <a:p>
            <a:pPr lvl="0"/>
            <a:r>
              <a:rPr lang="en-US" dirty="0"/>
              <a:t>Well documented and evolved</a:t>
            </a:r>
          </a:p>
          <a:p>
            <a:pPr lvl="0"/>
            <a:r>
              <a:rPr lang="en-US" dirty="0"/>
              <a:t>Many now have security built directly in</a:t>
            </a:r>
          </a:p>
          <a:p>
            <a:pPr lvl="0"/>
            <a:r>
              <a:rPr lang="en-US" dirty="0"/>
              <a:t>Designed to be interoperable between a multitude of vendors</a:t>
            </a:r>
          </a:p>
          <a:p>
            <a:pPr lvl="0"/>
            <a:r>
              <a:rPr lang="en-US" dirty="0"/>
              <a:t>Not overly concerned with packet or data loss, overhead, or size</a:t>
            </a:r>
          </a:p>
        </p:txBody>
      </p:sp>
    </p:spTree>
    <p:extLst>
      <p:ext uri="{BB962C8B-B14F-4D97-AF65-F5344CB8AC3E}">
        <p14:creationId xmlns:p14="http://schemas.microsoft.com/office/powerpoint/2010/main" val="3615322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ICS </a:t>
            </a:r>
            <a:r>
              <a:rPr lang="en-US" sz="36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–</a:t>
            </a:r>
            <a:r>
              <a:rPr lang="en-US" dirty="0"/>
              <a:t> Protocols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lvl="0"/>
            <a:r>
              <a:rPr lang="en-US" dirty="0"/>
              <a:t>Ancient design (some from late 70s)</a:t>
            </a:r>
          </a:p>
          <a:p>
            <a:pPr lvl="0"/>
            <a:r>
              <a:rPr lang="en-US" dirty="0"/>
              <a:t>For some, simple design is best (</a:t>
            </a:r>
            <a:r>
              <a:rPr lang="en-US" dirty="0" err="1"/>
              <a:t>ModBUS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Coil – 1 bit Boolean, read-write</a:t>
            </a:r>
          </a:p>
          <a:p>
            <a:pPr lvl="1"/>
            <a:r>
              <a:rPr lang="en-US" dirty="0"/>
              <a:t>Discrete Input – 1 bit Boolean, read only</a:t>
            </a:r>
          </a:p>
          <a:p>
            <a:pPr lvl="1"/>
            <a:r>
              <a:rPr lang="en-US" dirty="0"/>
              <a:t>Input Register –  16 bit read only, typically measurements and statuses</a:t>
            </a:r>
          </a:p>
          <a:p>
            <a:pPr lvl="1"/>
            <a:r>
              <a:rPr lang="en-US" dirty="0"/>
              <a:t>Holding Register – 16 bit read-write, typically configuration information</a:t>
            </a:r>
          </a:p>
          <a:p>
            <a:pPr lvl="0"/>
            <a:r>
              <a:rPr lang="en-US" dirty="0"/>
              <a:t>Master constructs request to read a certain value from slave, sends appropriate values in the above, slave responds accordingly and only when polled</a:t>
            </a:r>
          </a:p>
          <a:p>
            <a:pPr marL="377886" lvl="1" indent="0">
              <a:buNone/>
            </a:pPr>
            <a:endParaRPr lang="en-US" dirty="0"/>
          </a:p>
          <a:p>
            <a:pPr marL="377886" lvl="1" indent="0">
              <a:buNone/>
            </a:pPr>
            <a:r>
              <a:rPr lang="en-US" dirty="0"/>
              <a:t>http://goo.gl/VDRcA5 - Simply Modbus: How Does It Work?</a:t>
            </a:r>
          </a:p>
        </p:txBody>
      </p:sp>
    </p:spTree>
    <p:extLst>
      <p:ext uri="{BB962C8B-B14F-4D97-AF65-F5344CB8AC3E}">
        <p14:creationId xmlns:p14="http://schemas.microsoft.com/office/powerpoint/2010/main" val="1184660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ICS </a:t>
            </a:r>
            <a:r>
              <a:rPr lang="en-US" sz="36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– </a:t>
            </a:r>
            <a:r>
              <a:rPr lang="en-US" dirty="0"/>
              <a:t>Protocols DNP3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For others, more complexity is better (DNP3)</a:t>
            </a:r>
          </a:p>
          <a:p>
            <a:pPr lvl="1"/>
            <a:r>
              <a:rPr lang="en-US" dirty="0"/>
              <a:t>Binary </a:t>
            </a:r>
            <a:r>
              <a:rPr lang="en-US" dirty="0" err="1"/>
              <a:t>Input/Output</a:t>
            </a:r>
            <a:r>
              <a:rPr lang="en-US" dirty="0"/>
              <a:t> – measures on/off state</a:t>
            </a:r>
          </a:p>
          <a:p>
            <a:pPr lvl="1"/>
            <a:r>
              <a:rPr lang="en-US" dirty="0"/>
              <a:t>Analog </a:t>
            </a:r>
            <a:r>
              <a:rPr lang="en-US" dirty="0" err="1"/>
              <a:t>Input/Output</a:t>
            </a:r>
            <a:r>
              <a:rPr lang="en-US" dirty="0"/>
              <a:t> – voltage, current, temperature, water levels</a:t>
            </a:r>
          </a:p>
          <a:p>
            <a:pPr lvl="1"/>
            <a:r>
              <a:rPr lang="en-US" dirty="0"/>
              <a:t>Count – self-evident</a:t>
            </a:r>
          </a:p>
          <a:p>
            <a:pPr lvl="1"/>
            <a:r>
              <a:rPr lang="en-US" dirty="0"/>
              <a:t>Files – transmit to Master or Slave</a:t>
            </a:r>
          </a:p>
          <a:p>
            <a:pPr lvl="1"/>
            <a:r>
              <a:rPr lang="en-US" dirty="0"/>
              <a:t>Flag – single octet with fields indicating on line, restart, </a:t>
            </a:r>
            <a:r>
              <a:rPr lang="en-US" dirty="0" err="1"/>
              <a:t>comm</a:t>
            </a:r>
            <a:r>
              <a:rPr lang="en-US" dirty="0"/>
              <a:t> loss downstream, data is forced, over range value</a:t>
            </a:r>
          </a:p>
          <a:p>
            <a:pPr marL="377886" lvl="1" indent="0">
              <a:buNone/>
            </a:pPr>
            <a:endParaRPr lang="en-US" dirty="0"/>
          </a:p>
          <a:p>
            <a:pPr marL="377886" lvl="1" indent="0">
              <a:buNone/>
            </a:pPr>
            <a:r>
              <a:rPr lang="en-US" dirty="0"/>
              <a:t>http://goo.gl/0auAsW - DNP3 Primer</a:t>
            </a:r>
          </a:p>
        </p:txBody>
      </p:sp>
    </p:spTree>
    <p:extLst>
      <p:ext uri="{BB962C8B-B14F-4D97-AF65-F5344CB8AC3E}">
        <p14:creationId xmlns:p14="http://schemas.microsoft.com/office/powerpoint/2010/main" val="3239108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ICS – Protocols</a:t>
            </a:r>
            <a:r>
              <a:rPr lang="en-US" baseline="0" dirty="0"/>
              <a:t> </a:t>
            </a:r>
            <a:r>
              <a:rPr lang="en-US" dirty="0"/>
              <a:t>–</a:t>
            </a:r>
            <a:r>
              <a:rPr lang="en-US" baseline="0" dirty="0"/>
              <a:t> </a:t>
            </a:r>
            <a:r>
              <a:rPr lang="en-US" dirty="0"/>
              <a:t>DNP3 Continued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Values</a:t>
            </a:r>
          </a:p>
          <a:p>
            <a:pPr lvl="2"/>
            <a:r>
              <a:rPr lang="en-US" dirty="0"/>
              <a:t>16/32 bit integer</a:t>
            </a:r>
          </a:p>
          <a:p>
            <a:pPr lvl="2"/>
            <a:r>
              <a:rPr lang="en-US" dirty="0"/>
              <a:t>16/32 bit integer with flag</a:t>
            </a:r>
          </a:p>
          <a:p>
            <a:pPr lvl="2"/>
            <a:r>
              <a:rPr lang="en-US" dirty="0"/>
              <a:t>16/32 bit integer with flag and event time</a:t>
            </a:r>
          </a:p>
          <a:p>
            <a:pPr lvl="2"/>
            <a:r>
              <a:rPr lang="en-US" dirty="0"/>
              <a:t>16/32 bit float </a:t>
            </a:r>
          </a:p>
          <a:p>
            <a:pPr lvl="2"/>
            <a:r>
              <a:rPr lang="en-US" dirty="0"/>
              <a:t>16/32 bit float with flag</a:t>
            </a:r>
          </a:p>
          <a:p>
            <a:pPr lvl="2"/>
            <a:r>
              <a:rPr lang="en-US" dirty="0"/>
              <a:t>16/32 bit float with flag and event time</a:t>
            </a:r>
          </a:p>
          <a:p>
            <a:r>
              <a:rPr lang="en-US" dirty="0"/>
              <a:t>Master can poll, but slave can also report without request</a:t>
            </a:r>
          </a:p>
          <a:p>
            <a:pPr marL="377886" lvl="1" indent="0">
              <a:buNone/>
            </a:pPr>
            <a:endParaRPr lang="en-US" dirty="0"/>
          </a:p>
          <a:p>
            <a:pPr marL="377886" lvl="1" indent="0">
              <a:buNone/>
            </a:pPr>
            <a:endParaRPr lang="en-US" dirty="0"/>
          </a:p>
          <a:p>
            <a:pPr marL="377886" lvl="1" indent="0">
              <a:buNone/>
            </a:pPr>
            <a:r>
              <a:rPr lang="en-US" dirty="0"/>
              <a:t>http://goo.gl/0auAsW - DNP3 Primer</a:t>
            </a:r>
          </a:p>
        </p:txBody>
      </p:sp>
    </p:spTree>
    <p:extLst>
      <p:ext uri="{BB962C8B-B14F-4D97-AF65-F5344CB8AC3E}">
        <p14:creationId xmlns:p14="http://schemas.microsoft.com/office/powerpoint/2010/main" val="1000982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ICS </a:t>
            </a:r>
            <a:r>
              <a:rPr lang="en-US" sz="36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– </a:t>
            </a:r>
            <a:r>
              <a:rPr lang="en-US" dirty="0"/>
              <a:t>Protocols </a:t>
            </a:r>
            <a:r>
              <a:rPr lang="en-US" dirty="0" err="1"/>
              <a:t>Cont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Many can be encapsulated</a:t>
            </a:r>
          </a:p>
          <a:p>
            <a:pPr lvl="1"/>
            <a:r>
              <a:rPr lang="en-US" dirty="0"/>
              <a:t>Ethernet</a:t>
            </a:r>
          </a:p>
          <a:p>
            <a:pPr lvl="1"/>
            <a:r>
              <a:rPr lang="en-US" dirty="0"/>
              <a:t>TCP/IP</a:t>
            </a:r>
          </a:p>
          <a:p>
            <a:pPr lvl="1"/>
            <a:r>
              <a:rPr lang="en-US" dirty="0" err="1"/>
              <a:t>Wifi</a:t>
            </a:r>
            <a:r>
              <a:rPr lang="en-US" dirty="0"/>
              <a:t>/GPRS</a:t>
            </a:r>
          </a:p>
          <a:p>
            <a:r>
              <a:rPr lang="en-US" dirty="0"/>
              <a:t>But suffer drawbacks</a:t>
            </a:r>
          </a:p>
          <a:p>
            <a:pPr lvl="1"/>
            <a:r>
              <a:rPr lang="en-US" dirty="0"/>
              <a:t>Old equipment may not work and need media converters, bumps-in-the-wire, </a:t>
            </a:r>
            <a:r>
              <a:rPr lang="en-US" dirty="0" err="1"/>
              <a:t>etc</a:t>
            </a:r>
            <a:endParaRPr lang="en-US" dirty="0"/>
          </a:p>
          <a:p>
            <a:pPr lvl="1"/>
            <a:r>
              <a:rPr lang="en-US" dirty="0"/>
              <a:t>Bad people understand these protocols very well, and the underlying protocol is a kitten in a shark tank</a:t>
            </a:r>
          </a:p>
        </p:txBody>
      </p:sp>
    </p:spTree>
    <p:extLst>
      <p:ext uri="{BB962C8B-B14F-4D97-AF65-F5344CB8AC3E}">
        <p14:creationId xmlns:p14="http://schemas.microsoft.com/office/powerpoint/2010/main" val="2188491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</a:t>
            </a:r>
          </a:p>
        </p:txBody>
      </p:sp>
    </p:spTree>
    <p:extLst>
      <p:ext uri="{BB962C8B-B14F-4D97-AF65-F5344CB8AC3E}">
        <p14:creationId xmlns:p14="http://schemas.microsoft.com/office/powerpoint/2010/main" val="4264977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Contrasting ICS and IT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Business concerns</a:t>
            </a:r>
          </a:p>
        </p:txBody>
      </p:sp>
    </p:spTree>
    <p:extLst>
      <p:ext uri="{BB962C8B-B14F-4D97-AF65-F5344CB8AC3E}">
        <p14:creationId xmlns:p14="http://schemas.microsoft.com/office/powerpoint/2010/main" val="851884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 </a:t>
            </a:r>
            <a:r>
              <a:rPr lang="en-US" sz="36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–</a:t>
            </a:r>
            <a:r>
              <a:rPr lang="en-US" dirty="0"/>
              <a:t> Focus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Business</a:t>
            </a:r>
          </a:p>
          <a:p>
            <a:pPr lvl="1"/>
            <a:r>
              <a:rPr lang="en-US" dirty="0"/>
              <a:t>Making money</a:t>
            </a:r>
          </a:p>
          <a:p>
            <a:pPr lvl="1"/>
            <a:r>
              <a:rPr lang="en-US" dirty="0"/>
              <a:t>Helping to make money</a:t>
            </a:r>
          </a:p>
          <a:p>
            <a:r>
              <a:rPr lang="en-US" dirty="0"/>
              <a:t>Non-Profit</a:t>
            </a:r>
          </a:p>
          <a:p>
            <a:pPr lvl="1"/>
            <a:r>
              <a:rPr lang="en-US" dirty="0"/>
              <a:t>Can still be about making money</a:t>
            </a:r>
          </a:p>
          <a:p>
            <a:pPr lvl="1"/>
            <a:r>
              <a:rPr lang="en-US" dirty="0"/>
              <a:t>Getting the message out</a:t>
            </a:r>
          </a:p>
          <a:p>
            <a:r>
              <a:rPr lang="en-US" dirty="0"/>
              <a:t>Confidentiality stressed over Integrity or Availability</a:t>
            </a:r>
          </a:p>
        </p:txBody>
      </p:sp>
    </p:spTree>
    <p:extLst>
      <p:ext uri="{BB962C8B-B14F-4D97-AF65-F5344CB8AC3E}">
        <p14:creationId xmlns:p14="http://schemas.microsoft.com/office/powerpoint/2010/main" val="2043379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ICS </a:t>
            </a:r>
            <a:r>
              <a:rPr lang="en-US" sz="36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–</a:t>
            </a:r>
            <a:r>
              <a:rPr lang="en-US" dirty="0"/>
              <a:t> Focus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Basically, making sure things run as smoothly as possible with as few “human resources” as possible.</a:t>
            </a:r>
          </a:p>
          <a:p>
            <a:r>
              <a:rPr lang="en-US" dirty="0"/>
              <a:t>Making sure that any dangerous processes are conducted as safely as possible</a:t>
            </a:r>
          </a:p>
          <a:p>
            <a:r>
              <a:rPr lang="en-US" dirty="0"/>
              <a:t>Finally, making sure that the process itself is done as efficiently as possible.</a:t>
            </a:r>
          </a:p>
          <a:p>
            <a:r>
              <a:rPr lang="en-US" dirty="0"/>
              <a:t>Availability stressed over Integrity or Confidentiality</a:t>
            </a:r>
          </a:p>
        </p:txBody>
      </p:sp>
    </p:spTree>
    <p:extLst>
      <p:ext uri="{BB962C8B-B14F-4D97-AF65-F5344CB8AC3E}">
        <p14:creationId xmlns:p14="http://schemas.microsoft.com/office/powerpoint/2010/main" val="136347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 </a:t>
            </a:r>
            <a:r>
              <a:rPr lang="en-US" sz="36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–</a:t>
            </a:r>
            <a:r>
              <a:rPr lang="en-US" dirty="0"/>
              <a:t> Downtime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SLAs for critical systems/processes</a:t>
            </a:r>
          </a:p>
          <a:p>
            <a:r>
              <a:rPr lang="en-US" dirty="0"/>
              <a:t>Regular/frequent windows</a:t>
            </a:r>
          </a:p>
          <a:p>
            <a:r>
              <a:rPr lang="en-US" dirty="0"/>
              <a:t>Unplanned outages can be bad, but not life threatening</a:t>
            </a:r>
          </a:p>
          <a:p>
            <a:pPr lvl="1"/>
            <a:r>
              <a:rPr lang="en-US" dirty="0"/>
              <a:t>No matter what sales says, it isn’t actually “life threatening”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2884" y="4306694"/>
            <a:ext cx="2476500" cy="18573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209212" y="6139495"/>
            <a:ext cx="15914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© Homestarrunner.com </a:t>
            </a:r>
          </a:p>
        </p:txBody>
      </p:sp>
    </p:spTree>
    <p:extLst>
      <p:ext uri="{BB962C8B-B14F-4D97-AF65-F5344CB8AC3E}">
        <p14:creationId xmlns:p14="http://schemas.microsoft.com/office/powerpoint/2010/main" val="3893432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ICS </a:t>
            </a:r>
            <a:r>
              <a:rPr lang="en-US" sz="36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–</a:t>
            </a:r>
            <a:r>
              <a:rPr lang="en-US" dirty="0"/>
              <a:t> Downtime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Very expensive, even if planned</a:t>
            </a:r>
          </a:p>
          <a:p>
            <a:pPr lvl="1"/>
            <a:r>
              <a:rPr lang="en-US" dirty="0"/>
              <a:t>Tend to be scheduled months or years in advance</a:t>
            </a:r>
          </a:p>
          <a:p>
            <a:pPr lvl="1"/>
            <a:r>
              <a:rPr lang="en-US" dirty="0"/>
              <a:t>Often delayed due to various factors (expense, weather, mergers,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r>
              <a:rPr lang="en-US" dirty="0"/>
              <a:t>(Very expensive)</a:t>
            </a:r>
            <a:r>
              <a:rPr lang="en-US" baseline="30000" dirty="0"/>
              <a:t>n</a:t>
            </a:r>
            <a:r>
              <a:rPr lang="en-US" dirty="0"/>
              <a:t> when unplanned</a:t>
            </a:r>
          </a:p>
          <a:p>
            <a:pPr lvl="1"/>
            <a:r>
              <a:rPr lang="en-US" dirty="0"/>
              <a:t>Can actually *BE* life threatening</a:t>
            </a:r>
          </a:p>
          <a:p>
            <a:pPr lvl="1"/>
            <a:r>
              <a:rPr lang="en-US" dirty="0"/>
              <a:t>Big ones usually make the news</a:t>
            </a:r>
          </a:p>
          <a:p>
            <a:pPr lvl="1"/>
            <a:r>
              <a:rPr lang="en-US" dirty="0"/>
              <a:t>Result in Congressional hearings</a:t>
            </a:r>
          </a:p>
          <a:p>
            <a:pPr lvl="1"/>
            <a:r>
              <a:rPr lang="en-US" dirty="0"/>
              <a:t>Generate whitepapers</a:t>
            </a:r>
          </a:p>
          <a:p>
            <a:pPr lvl="1"/>
            <a:r>
              <a:rPr lang="en-US" dirty="0"/>
              <a:t>Dogs and cats living together, </a:t>
            </a:r>
            <a:r>
              <a:rPr lang="en-US" dirty="0" err="1"/>
              <a:t>Gozer</a:t>
            </a:r>
            <a:r>
              <a:rPr lang="en-US" dirty="0"/>
              <a:t>, </a:t>
            </a:r>
            <a:r>
              <a:rPr lang="en-US" dirty="0" err="1"/>
              <a:t>etc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4159" y="4360215"/>
            <a:ext cx="3705225" cy="180022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590212" y="6121045"/>
            <a:ext cx="1143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© Marvel Studios </a:t>
            </a:r>
          </a:p>
        </p:txBody>
      </p:sp>
    </p:spTree>
    <p:extLst>
      <p:ext uri="{BB962C8B-B14F-4D97-AF65-F5344CB8AC3E}">
        <p14:creationId xmlns:p14="http://schemas.microsoft.com/office/powerpoint/2010/main" val="3762777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 </a:t>
            </a:r>
            <a:r>
              <a:rPr lang="en-US" sz="36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–</a:t>
            </a:r>
            <a:r>
              <a:rPr lang="en-US" dirty="0"/>
              <a:t> Procurement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unending array of commodity hardware and software</a:t>
            </a:r>
          </a:p>
          <a:p>
            <a:r>
              <a:rPr lang="en-US" dirty="0"/>
              <a:t>Well established interoperability </a:t>
            </a:r>
          </a:p>
          <a:p>
            <a:r>
              <a:rPr lang="en-US" dirty="0"/>
              <a:t>Variable regulation, depending on industry.</a:t>
            </a:r>
          </a:p>
          <a:p>
            <a:pPr lvl="1"/>
            <a:r>
              <a:rPr lang="en-US" dirty="0"/>
              <a:t>Mostly minor</a:t>
            </a:r>
          </a:p>
          <a:p>
            <a:pPr lvl="1"/>
            <a:r>
              <a:rPr lang="en-US" dirty="0"/>
              <a:t>HIPPA, PCI, </a:t>
            </a:r>
            <a:r>
              <a:rPr lang="en-US" dirty="0" err="1"/>
              <a:t>etc</a:t>
            </a:r>
            <a:endParaRPr lang="en-US" dirty="0"/>
          </a:p>
          <a:p>
            <a:r>
              <a:rPr lang="en-US" dirty="0"/>
              <a:t>Some ability to tweak and fine tune setup once purchased</a:t>
            </a:r>
          </a:p>
          <a:p>
            <a:r>
              <a:rPr lang="en-US" dirty="0"/>
              <a:t>May be patched, upgraded, or secured with few issues </a:t>
            </a:r>
          </a:p>
        </p:txBody>
      </p:sp>
    </p:spTree>
    <p:extLst>
      <p:ext uri="{BB962C8B-B14F-4D97-AF65-F5344CB8AC3E}">
        <p14:creationId xmlns:p14="http://schemas.microsoft.com/office/powerpoint/2010/main" val="3515667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ICS </a:t>
            </a:r>
            <a:r>
              <a:rPr lang="en-US" sz="36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–</a:t>
            </a:r>
            <a:r>
              <a:rPr lang="en-US" dirty="0"/>
              <a:t> Procurement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A restricted amount of generally proprietary hardware and software</a:t>
            </a:r>
          </a:p>
          <a:p>
            <a:r>
              <a:rPr lang="en-US" dirty="0"/>
              <a:t>Newly established interoperability with modern equipment</a:t>
            </a:r>
          </a:p>
          <a:p>
            <a:pPr lvl="1"/>
            <a:r>
              <a:rPr lang="en-US" dirty="0"/>
              <a:t>Older equipment may have to be kludged</a:t>
            </a:r>
          </a:p>
          <a:p>
            <a:pPr lvl="1"/>
            <a:r>
              <a:rPr lang="en-US" dirty="0"/>
              <a:t>Encapsulation helps </a:t>
            </a:r>
          </a:p>
          <a:p>
            <a:r>
              <a:rPr lang="en-US" dirty="0"/>
              <a:t>Moderate to substantial regulation, depending on industry.</a:t>
            </a:r>
          </a:p>
          <a:p>
            <a:pPr lvl="1"/>
            <a:r>
              <a:rPr lang="en-US" dirty="0"/>
              <a:t>USDA, FDA, NERC, State, </a:t>
            </a:r>
            <a:r>
              <a:rPr lang="en-US" dirty="0" err="1"/>
              <a:t>etc</a:t>
            </a:r>
            <a:endParaRPr lang="en-US" dirty="0"/>
          </a:p>
          <a:p>
            <a:r>
              <a:rPr lang="en-US" dirty="0"/>
              <a:t>Slight ability to modify setup depending on service agreements</a:t>
            </a:r>
          </a:p>
          <a:p>
            <a:r>
              <a:rPr lang="en-US" dirty="0"/>
              <a:t>Patches? Upgrades? </a:t>
            </a:r>
          </a:p>
          <a:p>
            <a:pPr lvl="1"/>
            <a:r>
              <a:rPr lang="en-US" dirty="0"/>
              <a:t>Usually depends on the vendor</a:t>
            </a:r>
          </a:p>
          <a:p>
            <a:pPr lvl="1"/>
            <a:r>
              <a:rPr lang="en-US" dirty="0"/>
              <a:t>“Bigger fish to fry” during downtime windows </a:t>
            </a:r>
          </a:p>
        </p:txBody>
      </p:sp>
    </p:spTree>
    <p:extLst>
      <p:ext uri="{BB962C8B-B14F-4D97-AF65-F5344CB8AC3E}">
        <p14:creationId xmlns:p14="http://schemas.microsoft.com/office/powerpoint/2010/main" val="3432057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 – Security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Robust solutions </a:t>
            </a:r>
          </a:p>
          <a:p>
            <a:r>
              <a:rPr lang="en-US" dirty="0"/>
              <a:t>Commodity scanners</a:t>
            </a:r>
          </a:p>
          <a:p>
            <a:r>
              <a:rPr lang="en-US" dirty="0"/>
              <a:t>Commodity drop-in boxes</a:t>
            </a:r>
          </a:p>
          <a:p>
            <a:r>
              <a:rPr lang="en-US" dirty="0"/>
              <a:t>Established methodologies</a:t>
            </a:r>
          </a:p>
          <a:p>
            <a:r>
              <a:rPr lang="en-US" dirty="0"/>
              <a:t> Many security professionals familiar with the body of knowledge</a:t>
            </a:r>
          </a:p>
        </p:txBody>
      </p:sp>
    </p:spTree>
    <p:extLst>
      <p:ext uri="{BB962C8B-B14F-4D97-AF65-F5344CB8AC3E}">
        <p14:creationId xmlns:p14="http://schemas.microsoft.com/office/powerpoint/2010/main" val="1966788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ICS – Security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Solutions range from non-existent, to kludgy, to approaching IT levels. </a:t>
            </a:r>
          </a:p>
          <a:p>
            <a:r>
              <a:rPr lang="en-US" dirty="0"/>
              <a:t>Many networks have no security</a:t>
            </a:r>
          </a:p>
          <a:p>
            <a:pPr lvl="1"/>
            <a:r>
              <a:rPr lang="en-US" dirty="0"/>
              <a:t>Bump-in-the-wire</a:t>
            </a:r>
          </a:p>
          <a:p>
            <a:pPr lvl="1"/>
            <a:r>
              <a:rPr lang="en-US" dirty="0"/>
              <a:t>Encapsulation</a:t>
            </a:r>
          </a:p>
          <a:p>
            <a:r>
              <a:rPr lang="en-US" dirty="0"/>
              <a:t>Security methodologies are still being developed</a:t>
            </a:r>
          </a:p>
          <a:p>
            <a:r>
              <a:rPr lang="en-US" dirty="0"/>
              <a:t> Many security professionals </a:t>
            </a:r>
            <a:r>
              <a:rPr lang="en-US" b="1" u="sng" dirty="0" err="1"/>
              <a:t>UN</a:t>
            </a:r>
            <a:r>
              <a:rPr lang="en-US" dirty="0" err="1"/>
              <a:t>familiar</a:t>
            </a:r>
            <a:r>
              <a:rPr lang="en-US" dirty="0"/>
              <a:t> with the body of knowledge</a:t>
            </a:r>
          </a:p>
        </p:txBody>
      </p:sp>
    </p:spTree>
    <p:extLst>
      <p:ext uri="{BB962C8B-B14F-4D97-AF65-F5344CB8AC3E}">
        <p14:creationId xmlns:p14="http://schemas.microsoft.com/office/powerpoint/2010/main" val="2318491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Scanning ICS Networks Be Like….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8812" y="2133600"/>
            <a:ext cx="5311806" cy="3419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977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Traffic Light Protocol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presentation falls under WHITE</a:t>
            </a:r>
          </a:p>
          <a:p>
            <a:pPr lvl="1"/>
            <a:r>
              <a:rPr lang="en-US" dirty="0"/>
              <a:t>“Subject to standard copyright rules, WHITE information may be distributed freely, without restriction”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377886" lvl="1" indent="0">
              <a:buNone/>
            </a:pPr>
            <a:r>
              <a:rPr lang="en-US" dirty="0"/>
              <a:t>https://en.wikipedia.org/wiki/Traffic_Light_Protocol</a:t>
            </a:r>
          </a:p>
        </p:txBody>
      </p:sp>
    </p:spTree>
    <p:extLst>
      <p:ext uri="{BB962C8B-B14F-4D97-AF65-F5344CB8AC3E}">
        <p14:creationId xmlns:p14="http://schemas.microsoft.com/office/powerpoint/2010/main" val="4240958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This Is Scary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Here’s that no sleeping part…</a:t>
            </a:r>
          </a:p>
        </p:txBody>
      </p:sp>
    </p:spTree>
    <p:extLst>
      <p:ext uri="{BB962C8B-B14F-4D97-AF65-F5344CB8AC3E}">
        <p14:creationId xmlns:p14="http://schemas.microsoft.com/office/powerpoint/2010/main" val="1544582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Ukraine Power Grid Attack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December 23, 2015 various </a:t>
            </a:r>
            <a:r>
              <a:rPr lang="en-US" i="1" dirty="0" err="1"/>
              <a:t>oblenergos</a:t>
            </a:r>
            <a:r>
              <a:rPr lang="en-US" dirty="0"/>
              <a:t> suffered a coordinated cyberattack that led to ~225,000 customers without power</a:t>
            </a:r>
          </a:p>
          <a:p>
            <a:r>
              <a:rPr lang="en-US" dirty="0"/>
              <a:t>Seven (7) 110kV and twenty-three (23) 35kV substations were disconnected from the distribution network</a:t>
            </a:r>
          </a:p>
          <a:p>
            <a:r>
              <a:rPr lang="en-US" dirty="0"/>
              <a:t> Forced to go to manual mode for several hours</a:t>
            </a:r>
          </a:p>
          <a:p>
            <a:r>
              <a:rPr lang="en-US" dirty="0"/>
              <a:t>Russia is blamed, but attribution is always the bugaboo…since Russia categorically denies any involvement</a:t>
            </a:r>
          </a:p>
        </p:txBody>
      </p:sp>
    </p:spTree>
    <p:extLst>
      <p:ext uri="{BB962C8B-B14F-4D97-AF65-F5344CB8AC3E}">
        <p14:creationId xmlns:p14="http://schemas.microsoft.com/office/powerpoint/2010/main" val="1572375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Ukraine Power Grid Attack – Continued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Started with </a:t>
            </a:r>
            <a:r>
              <a:rPr lang="en-US" dirty="0" err="1"/>
              <a:t>spearphishing</a:t>
            </a:r>
            <a:r>
              <a:rPr lang="en-US" dirty="0"/>
              <a:t> macro-enabled Word documents that installed Black Energy 3</a:t>
            </a:r>
          </a:p>
          <a:p>
            <a:pPr lvl="1"/>
            <a:r>
              <a:rPr lang="en-US" dirty="0"/>
              <a:t>Required users to enable macros on popup</a:t>
            </a:r>
          </a:p>
          <a:p>
            <a:pPr lvl="1"/>
            <a:r>
              <a:rPr lang="en-US" dirty="0"/>
              <a:t>Yes, they clicked them.  </a:t>
            </a:r>
          </a:p>
          <a:p>
            <a:r>
              <a:rPr lang="en-US" dirty="0"/>
              <a:t>Once C&amp;C established, cred harvesting and lateral movement began</a:t>
            </a:r>
          </a:p>
          <a:p>
            <a:r>
              <a:rPr lang="en-US" dirty="0"/>
              <a:t>Found VPNs into the network</a:t>
            </a:r>
          </a:p>
          <a:p>
            <a:r>
              <a:rPr lang="en-US" dirty="0"/>
              <a:t>Found engineering and process servers on SCADA network</a:t>
            </a:r>
          </a:p>
          <a:p>
            <a:r>
              <a:rPr lang="en-US" dirty="0"/>
              <a:t>Laid low and observed</a:t>
            </a:r>
          </a:p>
        </p:txBody>
      </p:sp>
    </p:spTree>
    <p:extLst>
      <p:ext uri="{BB962C8B-B14F-4D97-AF65-F5344CB8AC3E}">
        <p14:creationId xmlns:p14="http://schemas.microsoft.com/office/powerpoint/2010/main" val="1840276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Ukraine Power Grid Attack – Continued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December, in Ukraine.  Pretty toasty time of year…</a:t>
            </a:r>
          </a:p>
          <a:p>
            <a:pPr lvl="1"/>
            <a:r>
              <a:rPr lang="en-US" dirty="0"/>
              <a:t>Time to cry havoc and let slip the dogs of war!</a:t>
            </a:r>
          </a:p>
          <a:p>
            <a:r>
              <a:rPr lang="en-US" dirty="0"/>
              <a:t>Not only were substations disconnected, but the attackers configured one </a:t>
            </a:r>
            <a:r>
              <a:rPr lang="en-US" i="1" dirty="0" err="1"/>
              <a:t>oblenergo</a:t>
            </a:r>
            <a:r>
              <a:rPr lang="en-US" dirty="0" err="1"/>
              <a:t>’s</a:t>
            </a:r>
            <a:r>
              <a:rPr lang="en-US" dirty="0"/>
              <a:t> UPS to fail at the central office once the attacks began.</a:t>
            </a:r>
          </a:p>
          <a:p>
            <a:r>
              <a:rPr lang="en-US" dirty="0"/>
              <a:t>Also installed malware into media converters that bricked the devices.</a:t>
            </a:r>
          </a:p>
          <a:p>
            <a:r>
              <a:rPr lang="en-US" dirty="0"/>
              <a:t>And for good measure, </a:t>
            </a:r>
            <a:r>
              <a:rPr lang="en-US" dirty="0" err="1"/>
              <a:t>DOS’d</a:t>
            </a:r>
            <a:r>
              <a:rPr lang="en-US" dirty="0"/>
              <a:t> the call center too. </a:t>
            </a:r>
          </a:p>
          <a:p>
            <a:pPr marL="0" indent="0">
              <a:buNone/>
            </a:pPr>
            <a:r>
              <a:rPr lang="en-US" dirty="0"/>
              <a:t>SANS Blog Post - https://goo.gl/EHTH6e</a:t>
            </a:r>
          </a:p>
        </p:txBody>
      </p:sp>
    </p:spTree>
    <p:extLst>
      <p:ext uri="{BB962C8B-B14F-4D97-AF65-F5344CB8AC3E}">
        <p14:creationId xmlns:p14="http://schemas.microsoft.com/office/powerpoint/2010/main" val="401531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6012" y="1066800"/>
            <a:ext cx="55626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160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That…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8612" y="457200"/>
            <a:ext cx="5890532" cy="5943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65212" y="2057400"/>
            <a:ext cx="33781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http://goo.gl/RwDGzL</a:t>
            </a:r>
          </a:p>
        </p:txBody>
      </p:sp>
    </p:spTree>
    <p:extLst>
      <p:ext uri="{BB962C8B-B14F-4D97-AF65-F5344CB8AC3E}">
        <p14:creationId xmlns:p14="http://schemas.microsoft.com/office/powerpoint/2010/main" val="1785744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639763"/>
          </a:xfrm>
        </p:spPr>
        <p:txBody>
          <a:bodyPr/>
          <a:lstStyle/>
          <a:p>
            <a:r>
              <a:rPr lang="en-US" baseline="0" dirty="0"/>
              <a:t>Just A</a:t>
            </a:r>
            <a:r>
              <a:rPr lang="en-US" dirty="0"/>
              <a:t> Web Search…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84212" y="6096000"/>
            <a:ext cx="102272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https://www.shodan.io/search?query=country%3A%22US%22+state%3A%22TX%22+city%3A%22Austin%22+water+org%3A%22Logix%22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5847" y="990600"/>
            <a:ext cx="7779152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683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639763"/>
          </a:xfrm>
        </p:spPr>
        <p:txBody>
          <a:bodyPr/>
          <a:lstStyle/>
          <a:p>
            <a:r>
              <a:rPr lang="en-US" dirty="0"/>
              <a:t>Huh….That’s Interesting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191733" y="6125871"/>
            <a:ext cx="38290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http://creedmoormahawscorp.ruralwaterusa.com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7803" y="1004888"/>
            <a:ext cx="7200039" cy="5000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760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639763"/>
          </a:xfrm>
        </p:spPr>
        <p:txBody>
          <a:bodyPr/>
          <a:lstStyle/>
          <a:p>
            <a:r>
              <a:rPr lang="en-US" dirty="0"/>
              <a:t>Good project </a:t>
            </a:r>
            <a:r>
              <a:rPr lang="en-US" dirty="0" err="1"/>
              <a:t>gonna</a:t>
            </a:r>
            <a:r>
              <a:rPr lang="en-US" dirty="0"/>
              <a:t> go bad….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444" y="1066800"/>
            <a:ext cx="8225378" cy="4953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275012" y="6139190"/>
            <a:ext cx="55461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https://www.automatak.com/robus/</a:t>
            </a:r>
          </a:p>
        </p:txBody>
      </p:sp>
    </p:spTree>
    <p:extLst>
      <p:ext uri="{BB962C8B-B14F-4D97-AF65-F5344CB8AC3E}">
        <p14:creationId xmlns:p14="http://schemas.microsoft.com/office/powerpoint/2010/main" val="3448136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639763"/>
          </a:xfrm>
        </p:spPr>
        <p:txBody>
          <a:bodyPr/>
          <a:lstStyle/>
          <a:p>
            <a:r>
              <a:rPr lang="en-US" dirty="0"/>
              <a:t>We’re Far Enough Away Right?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883" y="2478948"/>
            <a:ext cx="1857375" cy="22574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6012" y="889591"/>
            <a:ext cx="6934200" cy="5436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10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whoami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Last name is pronounced BOO-</a:t>
            </a:r>
            <a:r>
              <a:rPr lang="en-US" dirty="0" err="1"/>
              <a:t>zhair</a:t>
            </a:r>
            <a:endParaRPr lang="en-US" dirty="0"/>
          </a:p>
          <a:p>
            <a:r>
              <a:rPr lang="en-US" dirty="0"/>
              <a:t>13</a:t>
            </a:r>
            <a:r>
              <a:rPr lang="en-US" baseline="0" dirty="0"/>
              <a:t> Years in IT</a:t>
            </a:r>
            <a:endParaRPr lang="en-US" dirty="0"/>
          </a:p>
          <a:p>
            <a:r>
              <a:rPr lang="en-US" dirty="0"/>
              <a:t>Last</a:t>
            </a:r>
            <a:r>
              <a:rPr lang="en-US" baseline="0" dirty="0"/>
              <a:t> 10 spent in various security roles</a:t>
            </a:r>
            <a:endParaRPr lang="en-US" dirty="0"/>
          </a:p>
          <a:p>
            <a:r>
              <a:rPr lang="en-US" dirty="0"/>
              <a:t>Spent</a:t>
            </a:r>
            <a:r>
              <a:rPr lang="en-US" baseline="0" dirty="0"/>
              <a:t> time in the Intelligence Community doing “fun” things</a:t>
            </a:r>
          </a:p>
          <a:p>
            <a:r>
              <a:rPr lang="en-US" dirty="0"/>
              <a:t>Currently a Senior Security Consultant at Securicon, LLC</a:t>
            </a:r>
          </a:p>
          <a:p>
            <a:pPr lvl="1"/>
            <a:r>
              <a:rPr lang="en-US" baseline="0" dirty="0"/>
              <a:t>http://securicon.com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159" y="5059169"/>
            <a:ext cx="1419225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000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Call to Arms</a:t>
            </a:r>
          </a:p>
        </p:txBody>
      </p:sp>
    </p:spTree>
    <p:extLst>
      <p:ext uri="{BB962C8B-B14F-4D97-AF65-F5344CB8AC3E}">
        <p14:creationId xmlns:p14="http://schemas.microsoft.com/office/powerpoint/2010/main" val="391210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Help Us….Help You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If you work in environments like this, or you know people who do:</a:t>
            </a:r>
          </a:p>
          <a:p>
            <a:r>
              <a:rPr lang="en-US" dirty="0"/>
              <a:t>Please, tell them (or better show them) this is important.</a:t>
            </a:r>
          </a:p>
          <a:p>
            <a:r>
              <a:rPr lang="en-US" dirty="0"/>
              <a:t>Report anything you run across (nicely!)</a:t>
            </a:r>
          </a:p>
          <a:p>
            <a:r>
              <a:rPr lang="en-US" dirty="0"/>
              <a:t>Contribute to projects that try to secure this environment</a:t>
            </a:r>
          </a:p>
          <a:p>
            <a:r>
              <a:rPr lang="en-US" dirty="0"/>
              <a:t>Call Securicon. We’d be GLAD to </a:t>
            </a:r>
            <a:r>
              <a:rPr lang="en-US"/>
              <a:t>help!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4979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2" descr="Twitter-icon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5565" y="2133600"/>
            <a:ext cx="1039213" cy="1039213"/>
          </a:xfrm>
          <a:prstGeom prst="rect">
            <a:avLst/>
          </a:prstGeom>
        </p:spPr>
      </p:pic>
      <p:pic>
        <p:nvPicPr>
          <p:cNvPr id="3" name="Picture 2" descr="email subscription enter your email address to subscribe to this blog ...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471" y="609600"/>
            <a:ext cx="1295400" cy="1295400"/>
          </a:xfrm>
          <a:prstGeom prst="rect">
            <a:avLst/>
          </a:prstGeom>
        </p:spPr>
      </p:pic>
      <p:pic>
        <p:nvPicPr>
          <p:cNvPr id="4" name="Picture 3" descr="File:Linkedin Shiny Icon.svg - Wikimedia Commons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4178" y="3581400"/>
            <a:ext cx="990600" cy="990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671809" y="806739"/>
            <a:ext cx="4572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Dan.Bougere@Securicon.com</a:t>
            </a:r>
          </a:p>
          <a:p>
            <a:r>
              <a:rPr lang="en-US" sz="2800" dirty="0"/>
              <a:t>dbougere@gmail.com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671808" y="2366196"/>
            <a:ext cx="18746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@</a:t>
            </a:r>
            <a:r>
              <a:rPr lang="en-US" sz="2800" dirty="0" err="1"/>
              <a:t>Rouxgaru</a:t>
            </a:r>
            <a:endParaRPr lang="en-US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2671808" y="3815090"/>
            <a:ext cx="63182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https://www.linkedin.com/in/danbougere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1512" y="5105400"/>
            <a:ext cx="996779" cy="99677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741612" y="5340179"/>
            <a:ext cx="66719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Slides:  https://github.com/Rouxgaru/slides  </a:t>
            </a:r>
          </a:p>
        </p:txBody>
      </p:sp>
    </p:spTree>
    <p:extLst>
      <p:ext uri="{BB962C8B-B14F-4D97-AF65-F5344CB8AC3E}">
        <p14:creationId xmlns:p14="http://schemas.microsoft.com/office/powerpoint/2010/main" val="3902986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Picture This…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012" y="1676400"/>
            <a:ext cx="5858642" cy="448627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770812" y="6162675"/>
            <a:ext cx="15914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© Touchstone Television </a:t>
            </a:r>
          </a:p>
        </p:txBody>
      </p:sp>
    </p:spTree>
    <p:extLst>
      <p:ext uri="{BB962C8B-B14F-4D97-AF65-F5344CB8AC3E}">
        <p14:creationId xmlns:p14="http://schemas.microsoft.com/office/powerpoint/2010/main" val="1069970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aseline="0" dirty="0"/>
              <a:t>Overview of ICS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5176" y="4951266"/>
            <a:ext cx="7136236" cy="1220933"/>
          </a:xfrm>
        </p:spPr>
        <p:txBody>
          <a:bodyPr/>
          <a:lstStyle/>
          <a:p>
            <a:r>
              <a:rPr lang="en-US" dirty="0"/>
              <a:t>Welcome</a:t>
            </a:r>
            <a:r>
              <a:rPr lang="en-US" baseline="0" dirty="0"/>
              <a:t> to the Jungle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435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*exactly* are we talking about?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Basically, any system that is designed to allow maximal control over a complex environment using minimal human interaction.</a:t>
            </a:r>
          </a:p>
          <a:p>
            <a:pPr lvl="1"/>
            <a:r>
              <a:rPr lang="en-US" dirty="0"/>
              <a:t>Repetitive yet accurate measurements</a:t>
            </a:r>
          </a:p>
          <a:p>
            <a:pPr lvl="1"/>
            <a:r>
              <a:rPr lang="en-US" dirty="0"/>
              <a:t>The ability to react faster than human reflexes</a:t>
            </a:r>
          </a:p>
          <a:p>
            <a:pPr lvl="1"/>
            <a:r>
              <a:rPr lang="en-US" dirty="0"/>
              <a:t>Precision measurements across vast geographic distances</a:t>
            </a:r>
          </a:p>
          <a:p>
            <a:pPr lvl="1"/>
            <a:r>
              <a:rPr lang="en-US" dirty="0"/>
              <a:t>The ability to withstand hostile or remote environments</a:t>
            </a:r>
          </a:p>
          <a:p>
            <a:pPr lvl="1"/>
            <a:endParaRPr lang="en-US" dirty="0"/>
          </a:p>
          <a:p>
            <a:r>
              <a:rPr lang="en-US" dirty="0"/>
              <a:t>NIST 800-82:  Guide to Industrial Control Systems (ICS) Security</a:t>
            </a:r>
          </a:p>
          <a:p>
            <a:pPr lvl="1"/>
            <a:r>
              <a:rPr lang="en-US" dirty="0"/>
              <a:t>http://goo.gl/utQFPN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3158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*exactly* do you mean by “measurements”?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lvl="0"/>
            <a:r>
              <a:rPr lang="en-US" dirty="0"/>
              <a:t>ICS</a:t>
            </a:r>
            <a:r>
              <a:rPr lang="en-US" baseline="0" dirty="0"/>
              <a:t> systems rely on feedback loops</a:t>
            </a:r>
          </a:p>
          <a:p>
            <a:pPr lvl="1"/>
            <a:r>
              <a:rPr lang="en-US" dirty="0"/>
              <a:t>PID</a:t>
            </a:r>
            <a:r>
              <a:rPr lang="en-US" baseline="0" dirty="0"/>
              <a:t> Controller Theory</a:t>
            </a:r>
          </a:p>
          <a:p>
            <a:pPr lvl="2"/>
            <a:r>
              <a:rPr lang="en-US" dirty="0"/>
              <a:t>Proportional – produces change proportional to error value</a:t>
            </a:r>
          </a:p>
          <a:p>
            <a:pPr lvl="2"/>
            <a:r>
              <a:rPr lang="en-US" dirty="0"/>
              <a:t>Integral – produces change based on duration of error value</a:t>
            </a:r>
          </a:p>
          <a:p>
            <a:pPr lvl="2"/>
            <a:r>
              <a:rPr lang="en-US" dirty="0"/>
              <a:t>Derivative – produces change based on the slope of change. </a:t>
            </a:r>
          </a:p>
          <a:p>
            <a:r>
              <a:rPr lang="en-US" dirty="0"/>
              <a:t>Fuzzy</a:t>
            </a:r>
            <a:r>
              <a:rPr lang="en-US" baseline="0" dirty="0"/>
              <a:t> Logic</a:t>
            </a:r>
          </a:p>
          <a:p>
            <a:pPr lvl="1"/>
            <a:r>
              <a:rPr lang="en-US" baseline="0" dirty="0"/>
              <a:t>Digital:  0</a:t>
            </a:r>
            <a:r>
              <a:rPr lang="en-US" dirty="0"/>
              <a:t> (False) and 1 (True)</a:t>
            </a:r>
          </a:p>
          <a:p>
            <a:pPr lvl="1"/>
            <a:r>
              <a:rPr lang="en-US" baseline="0" dirty="0"/>
              <a:t>Uses</a:t>
            </a:r>
            <a:r>
              <a:rPr lang="en-US" dirty="0"/>
              <a:t> values between these two to determine feedback</a:t>
            </a:r>
          </a:p>
          <a:p>
            <a:pPr lvl="2"/>
            <a:r>
              <a:rPr lang="en-US" baseline="0" dirty="0"/>
              <a:t>Off</a:t>
            </a:r>
            <a:r>
              <a:rPr lang="en-US" dirty="0"/>
              <a:t> by a little?  Slightly true (0.003)</a:t>
            </a:r>
          </a:p>
          <a:p>
            <a:pPr lvl="2"/>
            <a:r>
              <a:rPr lang="en-US" baseline="0" dirty="0"/>
              <a:t>Off</a:t>
            </a:r>
            <a:r>
              <a:rPr lang="en-US" dirty="0"/>
              <a:t> by a lot?  Very true (0.952)</a:t>
            </a:r>
          </a:p>
          <a:p>
            <a:pPr lvl="2"/>
            <a:r>
              <a:rPr lang="en-US" dirty="0"/>
              <a:t>No Goldilocks</a:t>
            </a:r>
          </a:p>
        </p:txBody>
      </p:sp>
    </p:spTree>
    <p:extLst>
      <p:ext uri="{BB962C8B-B14F-4D97-AF65-F5344CB8AC3E}">
        <p14:creationId xmlns:p14="http://schemas.microsoft.com/office/powerpoint/2010/main" val="817172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Tech 16x9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Triple circuit lines presentation (widescreen)</Template>
  <TotalTime>0</TotalTime>
  <Words>2115</Words>
  <Application>Microsoft Office PowerPoint</Application>
  <PresentationFormat>Custom</PresentationFormat>
  <Paragraphs>369</Paragraphs>
  <Slides>52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5" baseType="lpstr">
      <vt:lpstr>Arial</vt:lpstr>
      <vt:lpstr>Calibri</vt:lpstr>
      <vt:lpstr>Tech 16x9</vt:lpstr>
      <vt:lpstr>The Beginner’s Guide to ICS</vt:lpstr>
      <vt:lpstr>What We Will Cover</vt:lpstr>
      <vt:lpstr>Intro</vt:lpstr>
      <vt:lpstr>Traffic Light Protocol</vt:lpstr>
      <vt:lpstr>whoami</vt:lpstr>
      <vt:lpstr>Picture This…</vt:lpstr>
      <vt:lpstr>Overview of ICS </vt:lpstr>
      <vt:lpstr>What *exactly* are we talking about?</vt:lpstr>
      <vt:lpstr>What *exactly* do you mean by “measurements”?</vt:lpstr>
      <vt:lpstr>Types of Processes</vt:lpstr>
      <vt:lpstr>Types of Processes – Discrete</vt:lpstr>
      <vt:lpstr>Types of Processes – Batch</vt:lpstr>
      <vt:lpstr>Types of Processes – Continuous</vt:lpstr>
      <vt:lpstr>Types of Processes – Hybrid</vt:lpstr>
      <vt:lpstr>General Categories of Systems</vt:lpstr>
      <vt:lpstr>Contrasting ICS and IT</vt:lpstr>
      <vt:lpstr>Contrasting ICS and IT</vt:lpstr>
      <vt:lpstr>IT</vt:lpstr>
      <vt:lpstr>ICS – Servers</vt:lpstr>
      <vt:lpstr>ICS – Workstations</vt:lpstr>
      <vt:lpstr>ICS – Network Equipment</vt:lpstr>
      <vt:lpstr>Contrasting ICS and IT</vt:lpstr>
      <vt:lpstr>IT – OS</vt:lpstr>
      <vt:lpstr>ICS – OS</vt:lpstr>
      <vt:lpstr>IT – Protocols</vt:lpstr>
      <vt:lpstr>ICS – Protocols</vt:lpstr>
      <vt:lpstr>ICS – Protocols DNP3</vt:lpstr>
      <vt:lpstr>ICS – Protocols – DNP3 Continued</vt:lpstr>
      <vt:lpstr>ICS – Protocols Cont</vt:lpstr>
      <vt:lpstr>Contrasting ICS and IT</vt:lpstr>
      <vt:lpstr>IT – Focus</vt:lpstr>
      <vt:lpstr>ICS – Focus</vt:lpstr>
      <vt:lpstr>IT – Downtime</vt:lpstr>
      <vt:lpstr>ICS – Downtime</vt:lpstr>
      <vt:lpstr>IT – Procurement</vt:lpstr>
      <vt:lpstr>ICS – Procurement</vt:lpstr>
      <vt:lpstr>IT – Security</vt:lpstr>
      <vt:lpstr>ICS – Security</vt:lpstr>
      <vt:lpstr>Scanning ICS Networks Be Like….</vt:lpstr>
      <vt:lpstr>Why This Is Scary</vt:lpstr>
      <vt:lpstr>Ukraine Power Grid Attack</vt:lpstr>
      <vt:lpstr>Ukraine Power Grid Attack – Continued</vt:lpstr>
      <vt:lpstr>Ukraine Power Grid Attack – Continued 2</vt:lpstr>
      <vt:lpstr>PowerPoint Presentation</vt:lpstr>
      <vt:lpstr>About That…</vt:lpstr>
      <vt:lpstr>Just A Web Search…</vt:lpstr>
      <vt:lpstr>Huh….That’s Interesting</vt:lpstr>
      <vt:lpstr>Good project gonna go bad….</vt:lpstr>
      <vt:lpstr>We’re Far Enough Away Right?</vt:lpstr>
      <vt:lpstr>Call to Arms</vt:lpstr>
      <vt:lpstr>Help Us….Help You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2016-03-28T18:53:21Z</dcterms:created>
  <dcterms:modified xsi:type="dcterms:W3CDTF">2016-04-01T14:51:56Z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